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Lato"/>
      <p:regular r:id="rId28"/>
      <p:bold r:id="rId29"/>
      <p:italic r:id="rId30"/>
      <p:boldItalic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BO92yLUTN2Mr8X3AUau4/66M8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a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HelveticaNeue-bold.fntdata"/><Relationship Id="rId10" Type="http://schemas.openxmlformats.org/officeDocument/2006/relationships/slide" Target="slides/slide6.xml"/><Relationship Id="rId32" Type="http://schemas.openxmlformats.org/officeDocument/2006/relationships/font" Target="fonts/HelveticaNeue-regular.fntdata"/><Relationship Id="rId13" Type="http://schemas.openxmlformats.org/officeDocument/2006/relationships/slide" Target="slides/slide9.xml"/><Relationship Id="rId35" Type="http://schemas.openxmlformats.org/officeDocument/2006/relationships/font" Target="fonts/HelveticaNeue-boldItalic.fntdata"/><Relationship Id="rId12" Type="http://schemas.openxmlformats.org/officeDocument/2006/relationships/slide" Target="slides/slide8.xml"/><Relationship Id="rId34" Type="http://schemas.openxmlformats.org/officeDocument/2006/relationships/font" Target="fonts/HelveticaNeue-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8" name="Shape 48"/>
        <p:cNvGrpSpPr/>
        <p:nvPr/>
      </p:nvGrpSpPr>
      <p:grpSpPr>
        <a:xfrm>
          <a:off x="0" y="0"/>
          <a:ext cx="0" cy="0"/>
          <a:chOff x="0" y="0"/>
          <a:chExt cx="0" cy="0"/>
        </a:xfrm>
      </p:grpSpPr>
      <p:pic>
        <p:nvPicPr>
          <p:cNvPr id="49" name="Google Shape;49;p34"/>
          <p:cNvPicPr preferRelativeResize="0"/>
          <p:nvPr/>
        </p:nvPicPr>
        <p:blipFill rotWithShape="1">
          <a:blip r:embed="rId2">
            <a:alphaModFix/>
          </a:blip>
          <a:srcRect b="0" l="0" r="0" t="0"/>
          <a:stretch/>
        </p:blipFill>
        <p:spPr>
          <a:xfrm>
            <a:off x="6488021" y="2569613"/>
            <a:ext cx="4214179" cy="565522"/>
          </a:xfrm>
          <a:prstGeom prst="rect">
            <a:avLst/>
          </a:prstGeom>
          <a:noFill/>
          <a:ln>
            <a:noFill/>
          </a:ln>
        </p:spPr>
      </p:pic>
      <p:pic>
        <p:nvPicPr>
          <p:cNvPr id="50" name="Google Shape;50;p34"/>
          <p:cNvPicPr preferRelativeResize="0"/>
          <p:nvPr/>
        </p:nvPicPr>
        <p:blipFill rotWithShape="1">
          <a:blip r:embed="rId2">
            <a:alphaModFix/>
          </a:blip>
          <a:srcRect b="0" l="0" r="0" t="0"/>
          <a:stretch/>
        </p:blipFill>
        <p:spPr>
          <a:xfrm>
            <a:off x="1311589" y="2569613"/>
            <a:ext cx="4214179" cy="565522"/>
          </a:xfrm>
          <a:prstGeom prst="rect">
            <a:avLst/>
          </a:prstGeom>
          <a:noFill/>
          <a:ln>
            <a:noFill/>
          </a:ln>
        </p:spPr>
      </p:pic>
      <p:sp>
        <p:nvSpPr>
          <p:cNvPr id="51" name="Google Shape;51;p34"/>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4"/>
          <p:cNvSpPr txBox="1"/>
          <p:nvPr>
            <p:ph idx="1" type="body"/>
          </p:nvPr>
        </p:nvSpPr>
        <p:spPr>
          <a:xfrm>
            <a:off x="1311591"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4"/>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4"/>
          <p:cNvSpPr txBox="1"/>
          <p:nvPr>
            <p:ph idx="3"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4"/>
          <p:cNvSpPr txBox="1"/>
          <p:nvPr>
            <p:ph idx="4" type="body"/>
          </p:nvPr>
        </p:nvSpPr>
        <p:spPr>
          <a:xfrm>
            <a:off x="6488024" y="2569613"/>
            <a:ext cx="4214180" cy="56552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56" name="Google Shape;56;p34"/>
          <p:cNvPicPr preferRelativeResize="0"/>
          <p:nvPr/>
        </p:nvPicPr>
        <p:blipFill rotWithShape="1">
          <a:blip r:embed="rId3">
            <a:alphaModFix/>
          </a:blip>
          <a:srcRect b="0" l="0" r="0" t="0"/>
          <a:stretch/>
        </p:blipFill>
        <p:spPr>
          <a:xfrm>
            <a:off x="839788" y="3299841"/>
            <a:ext cx="5183188" cy="2671761"/>
          </a:xfrm>
          <a:prstGeom prst="rect">
            <a:avLst/>
          </a:prstGeom>
          <a:noFill/>
          <a:ln>
            <a:noFill/>
          </a:ln>
        </p:spPr>
      </p:pic>
      <p:pic>
        <p:nvPicPr>
          <p:cNvPr id="57" name="Google Shape;57;p34"/>
          <p:cNvPicPr preferRelativeResize="0"/>
          <p:nvPr/>
        </p:nvPicPr>
        <p:blipFill rotWithShape="1">
          <a:blip r:embed="rId3">
            <a:alphaModFix/>
          </a:blip>
          <a:srcRect b="0" l="0" r="0" t="0"/>
          <a:stretch/>
        </p:blipFill>
        <p:spPr>
          <a:xfrm>
            <a:off x="6089799" y="3272034"/>
            <a:ext cx="5183188" cy="26995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8" name="Shape 58"/>
        <p:cNvGrpSpPr/>
        <p:nvPr/>
      </p:nvGrpSpPr>
      <p:grpSpPr>
        <a:xfrm>
          <a:off x="0" y="0"/>
          <a:ext cx="0" cy="0"/>
          <a:chOff x="0" y="0"/>
          <a:chExt cx="0" cy="0"/>
        </a:xfrm>
      </p:grpSpPr>
      <p:sp>
        <p:nvSpPr>
          <p:cNvPr id="59" name="Google Shape;59;p35"/>
          <p:cNvSpPr txBox="1"/>
          <p:nvPr>
            <p:ph type="title"/>
          </p:nvPr>
        </p:nvSpPr>
        <p:spPr>
          <a:xfrm>
            <a:off x="1599062" y="1409825"/>
            <a:ext cx="4381422" cy="9388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1689596" y="2504670"/>
            <a:ext cx="4158977" cy="353299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1" name="Google Shape;61;p35"/>
          <p:cNvPicPr preferRelativeResize="0"/>
          <p:nvPr/>
        </p:nvPicPr>
        <p:blipFill rotWithShape="1">
          <a:blip r:embed="rId2">
            <a:alphaModFix/>
          </a:blip>
          <a:srcRect b="0" l="0" r="0" t="0"/>
          <a:stretch/>
        </p:blipFill>
        <p:spPr>
          <a:xfrm>
            <a:off x="1578374" y="2449053"/>
            <a:ext cx="4381422" cy="3707364"/>
          </a:xfrm>
          <a:prstGeom prst="rect">
            <a:avLst/>
          </a:prstGeom>
          <a:noFill/>
          <a:ln>
            <a:noFill/>
          </a:ln>
        </p:spPr>
      </p:pic>
      <p:sp>
        <p:nvSpPr>
          <p:cNvPr id="62" name="Google Shape;62;p35"/>
          <p:cNvSpPr txBox="1"/>
          <p:nvPr/>
        </p:nvSpPr>
        <p:spPr>
          <a:xfrm>
            <a:off x="6196694" y="1409825"/>
            <a:ext cx="4381422" cy="938812"/>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Helvetica Neue"/>
              <a:buNone/>
            </a:pPr>
            <a:r>
              <a:rPr lang="en-IN" sz="3200">
                <a:solidFill>
                  <a:schemeClr val="dk1"/>
                </a:solidFill>
                <a:latin typeface="Helvetica Neue"/>
                <a:ea typeface="Helvetica Neue"/>
                <a:cs typeface="Helvetica Neue"/>
                <a:sym typeface="Helvetica Neue"/>
              </a:rPr>
              <a:t>Click to edit Master title style</a:t>
            </a:r>
            <a:endParaRPr sz="3200">
              <a:solidFill>
                <a:schemeClr val="dk1"/>
              </a:solidFill>
              <a:latin typeface="Helvetica Neue"/>
              <a:ea typeface="Helvetica Neue"/>
              <a:cs typeface="Helvetica Neue"/>
              <a:sym typeface="Helvetica Neue"/>
            </a:endParaRPr>
          </a:p>
        </p:txBody>
      </p:sp>
      <p:sp>
        <p:nvSpPr>
          <p:cNvPr id="63" name="Google Shape;63;p35"/>
          <p:cNvSpPr txBox="1"/>
          <p:nvPr>
            <p:ph idx="2" type="body"/>
          </p:nvPr>
        </p:nvSpPr>
        <p:spPr>
          <a:xfrm>
            <a:off x="6302499" y="2497457"/>
            <a:ext cx="4233339" cy="36105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64" name="Google Shape;64;p35"/>
          <p:cNvPicPr preferRelativeResize="0"/>
          <p:nvPr/>
        </p:nvPicPr>
        <p:blipFill rotWithShape="1">
          <a:blip r:embed="rId2">
            <a:alphaModFix/>
          </a:blip>
          <a:srcRect b="0" l="0" r="0" t="0"/>
          <a:stretch/>
        </p:blipFill>
        <p:spPr>
          <a:xfrm>
            <a:off x="6196694" y="2417485"/>
            <a:ext cx="4381422" cy="37073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5" name="Shape 65"/>
        <p:cNvGrpSpPr/>
        <p:nvPr/>
      </p:nvGrpSpPr>
      <p:grpSpPr>
        <a:xfrm>
          <a:off x="0" y="0"/>
          <a:ext cx="0" cy="0"/>
          <a:chOff x="0" y="0"/>
          <a:chExt cx="0" cy="0"/>
        </a:xfrm>
      </p:grpSpPr>
      <p:pic>
        <p:nvPicPr>
          <p:cNvPr id="66" name="Google Shape;66;p36"/>
          <p:cNvPicPr preferRelativeResize="0"/>
          <p:nvPr/>
        </p:nvPicPr>
        <p:blipFill rotWithShape="1">
          <a:blip r:embed="rId2">
            <a:alphaModFix/>
          </a:blip>
          <a:srcRect b="0" l="0" r="0" t="0"/>
          <a:stretch/>
        </p:blipFill>
        <p:spPr>
          <a:xfrm>
            <a:off x="881850" y="1574674"/>
            <a:ext cx="6254427" cy="4235501"/>
          </a:xfrm>
          <a:prstGeom prst="rect">
            <a:avLst/>
          </a:prstGeom>
          <a:noFill/>
          <a:ln>
            <a:noFill/>
          </a:ln>
        </p:spPr>
      </p:pic>
      <p:sp>
        <p:nvSpPr>
          <p:cNvPr id="67" name="Google Shape;67;p36"/>
          <p:cNvSpPr txBox="1"/>
          <p:nvPr>
            <p:ph type="title"/>
          </p:nvPr>
        </p:nvSpPr>
        <p:spPr>
          <a:xfrm>
            <a:off x="7240587" y="1562465"/>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6"/>
          <p:cNvSpPr txBox="1"/>
          <p:nvPr>
            <p:ph idx="1" type="body"/>
          </p:nvPr>
        </p:nvSpPr>
        <p:spPr>
          <a:xfrm>
            <a:off x="881851" y="1562465"/>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36"/>
          <p:cNvSpPr txBox="1"/>
          <p:nvPr>
            <p:ph idx="2" type="body"/>
          </p:nvPr>
        </p:nvSpPr>
        <p:spPr>
          <a:xfrm>
            <a:off x="7240587" y="2547888"/>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70" name="Google Shape;70;p36"/>
          <p:cNvPicPr preferRelativeResize="0"/>
          <p:nvPr/>
        </p:nvPicPr>
        <p:blipFill rotWithShape="1">
          <a:blip r:embed="rId3">
            <a:alphaModFix/>
          </a:blip>
          <a:srcRect b="0" l="0" r="0" t="0"/>
          <a:stretch/>
        </p:blipFill>
        <p:spPr>
          <a:xfrm>
            <a:off x="7199793" y="2485163"/>
            <a:ext cx="4008544" cy="339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71" name="Shape 71"/>
        <p:cNvGrpSpPr/>
        <p:nvPr/>
      </p:nvGrpSpPr>
      <p:grpSpPr>
        <a:xfrm>
          <a:off x="0" y="0"/>
          <a:ext cx="0" cy="0"/>
          <a:chOff x="0" y="0"/>
          <a:chExt cx="0" cy="0"/>
        </a:xfrm>
      </p:grpSpPr>
      <p:pic>
        <p:nvPicPr>
          <p:cNvPr id="72" name="Google Shape;72;p37"/>
          <p:cNvPicPr preferRelativeResize="0"/>
          <p:nvPr/>
        </p:nvPicPr>
        <p:blipFill rotWithShape="1">
          <a:blip r:embed="rId2">
            <a:alphaModFix/>
          </a:blip>
          <a:srcRect b="0" l="0" r="0" t="0"/>
          <a:stretch/>
        </p:blipFill>
        <p:spPr>
          <a:xfrm>
            <a:off x="646589" y="1818981"/>
            <a:ext cx="3508157" cy="823912"/>
          </a:xfrm>
          <a:prstGeom prst="rect">
            <a:avLst/>
          </a:prstGeom>
          <a:noFill/>
          <a:ln>
            <a:noFill/>
          </a:ln>
        </p:spPr>
      </p:pic>
      <p:sp>
        <p:nvSpPr>
          <p:cNvPr id="73" name="Google Shape;73;p37"/>
          <p:cNvSpPr txBox="1"/>
          <p:nvPr>
            <p:ph idx="1" type="body"/>
          </p:nvPr>
        </p:nvSpPr>
        <p:spPr>
          <a:xfrm>
            <a:off x="646591"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37"/>
          <p:cNvSpPr txBox="1"/>
          <p:nvPr>
            <p:ph idx="2" type="body"/>
          </p:nvPr>
        </p:nvSpPr>
        <p:spPr>
          <a:xfrm>
            <a:off x="646592"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5" name="Google Shape;75;p37"/>
          <p:cNvPicPr preferRelativeResize="0"/>
          <p:nvPr/>
        </p:nvPicPr>
        <p:blipFill rotWithShape="1">
          <a:blip r:embed="rId2">
            <a:alphaModFix/>
          </a:blip>
          <a:srcRect b="0" l="0" r="0" t="0"/>
          <a:stretch/>
        </p:blipFill>
        <p:spPr>
          <a:xfrm>
            <a:off x="4261281" y="1818981"/>
            <a:ext cx="3508157" cy="823912"/>
          </a:xfrm>
          <a:prstGeom prst="rect">
            <a:avLst/>
          </a:prstGeom>
          <a:noFill/>
          <a:ln>
            <a:noFill/>
          </a:ln>
        </p:spPr>
      </p:pic>
      <p:sp>
        <p:nvSpPr>
          <p:cNvPr id="76" name="Google Shape;76;p37"/>
          <p:cNvSpPr txBox="1"/>
          <p:nvPr>
            <p:ph idx="3" type="body"/>
          </p:nvPr>
        </p:nvSpPr>
        <p:spPr>
          <a:xfrm>
            <a:off x="4261283"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37"/>
          <p:cNvSpPr txBox="1"/>
          <p:nvPr>
            <p:ph idx="4" type="body"/>
          </p:nvPr>
        </p:nvSpPr>
        <p:spPr>
          <a:xfrm>
            <a:off x="4261284"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8" name="Google Shape;78;p37"/>
          <p:cNvPicPr preferRelativeResize="0"/>
          <p:nvPr/>
        </p:nvPicPr>
        <p:blipFill rotWithShape="1">
          <a:blip r:embed="rId2">
            <a:alphaModFix/>
          </a:blip>
          <a:srcRect b="0" l="0" r="0" t="0"/>
          <a:stretch/>
        </p:blipFill>
        <p:spPr>
          <a:xfrm>
            <a:off x="4243525" y="1818981"/>
            <a:ext cx="3508157" cy="823912"/>
          </a:xfrm>
          <a:prstGeom prst="rect">
            <a:avLst/>
          </a:prstGeom>
          <a:noFill/>
          <a:ln>
            <a:noFill/>
          </a:ln>
        </p:spPr>
      </p:pic>
      <p:sp>
        <p:nvSpPr>
          <p:cNvPr id="79" name="Google Shape;79;p37"/>
          <p:cNvSpPr txBox="1"/>
          <p:nvPr>
            <p:ph idx="5" type="body"/>
          </p:nvPr>
        </p:nvSpPr>
        <p:spPr>
          <a:xfrm>
            <a:off x="4243527"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80" name="Google Shape;80;p37"/>
          <p:cNvPicPr preferRelativeResize="0"/>
          <p:nvPr/>
        </p:nvPicPr>
        <p:blipFill rotWithShape="1">
          <a:blip r:embed="rId2">
            <a:alphaModFix/>
          </a:blip>
          <a:srcRect b="0" l="0" r="0" t="0"/>
          <a:stretch/>
        </p:blipFill>
        <p:spPr>
          <a:xfrm>
            <a:off x="7867092" y="1818981"/>
            <a:ext cx="3508157" cy="823912"/>
          </a:xfrm>
          <a:prstGeom prst="rect">
            <a:avLst/>
          </a:prstGeom>
          <a:noFill/>
          <a:ln>
            <a:noFill/>
          </a:ln>
        </p:spPr>
      </p:pic>
      <p:sp>
        <p:nvSpPr>
          <p:cNvPr id="81" name="Google Shape;81;p37"/>
          <p:cNvSpPr txBox="1"/>
          <p:nvPr>
            <p:ph idx="6" type="body"/>
          </p:nvPr>
        </p:nvSpPr>
        <p:spPr>
          <a:xfrm>
            <a:off x="7867094" y="1818981"/>
            <a:ext cx="350815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37"/>
          <p:cNvSpPr txBox="1"/>
          <p:nvPr>
            <p:ph idx="7" type="body"/>
          </p:nvPr>
        </p:nvSpPr>
        <p:spPr>
          <a:xfrm>
            <a:off x="7867095" y="2642893"/>
            <a:ext cx="3481526"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3" name="Shape 83"/>
        <p:cNvGrpSpPr/>
        <p:nvPr/>
      </p:nvGrpSpPr>
      <p:grpSpPr>
        <a:xfrm>
          <a:off x="0" y="0"/>
          <a:ext cx="0" cy="0"/>
          <a:chOff x="0" y="0"/>
          <a:chExt cx="0" cy="0"/>
        </a:xfrm>
      </p:grpSpPr>
      <p:pic>
        <p:nvPicPr>
          <p:cNvPr id="84" name="Google Shape;84;p38"/>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85" name="Google Shape;85;p38"/>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8"/>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8"/>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8" name="Google Shape;88;p38"/>
          <p:cNvPicPr preferRelativeResize="0"/>
          <p:nvPr/>
        </p:nvPicPr>
        <p:blipFill rotWithShape="1">
          <a:blip r:embed="rId3">
            <a:alphaModFix/>
          </a:blip>
          <a:srcRect b="0" l="0" r="0" t="0"/>
          <a:stretch/>
        </p:blipFill>
        <p:spPr>
          <a:xfrm>
            <a:off x="847078" y="2214983"/>
            <a:ext cx="5181600" cy="4149200"/>
          </a:xfrm>
          <a:prstGeom prst="rect">
            <a:avLst/>
          </a:prstGeom>
          <a:noFill/>
          <a:ln>
            <a:noFill/>
          </a:ln>
        </p:spPr>
      </p:pic>
      <p:pic>
        <p:nvPicPr>
          <p:cNvPr id="89" name="Google Shape;89;p38"/>
          <p:cNvPicPr preferRelativeResize="0"/>
          <p:nvPr/>
        </p:nvPicPr>
        <p:blipFill rotWithShape="1">
          <a:blip r:embed="rId3">
            <a:alphaModFix/>
          </a:blip>
          <a:srcRect b="0" l="0" r="0" t="0"/>
          <a:stretch/>
        </p:blipFill>
        <p:spPr>
          <a:xfrm>
            <a:off x="6192915" y="2214983"/>
            <a:ext cx="5181600" cy="41225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90" name="Shape 90"/>
        <p:cNvGrpSpPr/>
        <p:nvPr/>
      </p:nvGrpSpPr>
      <p:grpSpPr>
        <a:xfrm>
          <a:off x="0" y="0"/>
          <a:ext cx="0" cy="0"/>
          <a:chOff x="0" y="0"/>
          <a:chExt cx="0" cy="0"/>
        </a:xfrm>
      </p:grpSpPr>
      <p:pic>
        <p:nvPicPr>
          <p:cNvPr id="91" name="Google Shape;91;p39"/>
          <p:cNvPicPr preferRelativeResize="0"/>
          <p:nvPr/>
        </p:nvPicPr>
        <p:blipFill rotWithShape="1">
          <a:blip r:embed="rId2">
            <a:alphaModFix/>
          </a:blip>
          <a:srcRect b="0" l="0" r="0" t="0"/>
          <a:stretch/>
        </p:blipFill>
        <p:spPr>
          <a:xfrm>
            <a:off x="1342007" y="1287260"/>
            <a:ext cx="9507984" cy="703994"/>
          </a:xfrm>
          <a:prstGeom prst="rect">
            <a:avLst/>
          </a:prstGeom>
          <a:noFill/>
          <a:ln>
            <a:noFill/>
          </a:ln>
        </p:spPr>
      </p:pic>
      <p:sp>
        <p:nvSpPr>
          <p:cNvPr id="92" name="Google Shape;92;p39"/>
          <p:cNvSpPr txBox="1"/>
          <p:nvPr>
            <p:ph type="title"/>
          </p:nvPr>
        </p:nvSpPr>
        <p:spPr>
          <a:xfrm>
            <a:off x="1342008" y="1287260"/>
            <a:ext cx="9507984" cy="7039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9"/>
          <p:cNvSpPr txBox="1"/>
          <p:nvPr>
            <p:ph idx="1" type="body"/>
          </p:nvPr>
        </p:nvSpPr>
        <p:spPr>
          <a:xfrm>
            <a:off x="1342007" y="2120657"/>
            <a:ext cx="4557943"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9"/>
          <p:cNvSpPr txBox="1"/>
          <p:nvPr>
            <p:ph idx="2" type="body"/>
          </p:nvPr>
        </p:nvSpPr>
        <p:spPr>
          <a:xfrm>
            <a:off x="6009443" y="2147290"/>
            <a:ext cx="4840549"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5" name="Google Shape;95;p39"/>
          <p:cNvPicPr preferRelativeResize="0"/>
          <p:nvPr/>
        </p:nvPicPr>
        <p:blipFill rotWithShape="1">
          <a:blip r:embed="rId3">
            <a:alphaModFix/>
          </a:blip>
          <a:srcRect b="0" l="0" r="0" t="0"/>
          <a:stretch/>
        </p:blipFill>
        <p:spPr>
          <a:xfrm>
            <a:off x="6009443" y="2120657"/>
            <a:ext cx="4941162" cy="4149200"/>
          </a:xfrm>
          <a:prstGeom prst="rect">
            <a:avLst/>
          </a:prstGeom>
          <a:noFill/>
          <a:ln>
            <a:noFill/>
          </a:ln>
        </p:spPr>
      </p:pic>
      <p:pic>
        <p:nvPicPr>
          <p:cNvPr id="96" name="Google Shape;96;p39"/>
          <p:cNvPicPr preferRelativeResize="0"/>
          <p:nvPr/>
        </p:nvPicPr>
        <p:blipFill rotWithShape="1">
          <a:blip r:embed="rId3">
            <a:alphaModFix/>
          </a:blip>
          <a:srcRect b="0" l="0" r="0" t="0"/>
          <a:stretch/>
        </p:blipFill>
        <p:spPr>
          <a:xfrm>
            <a:off x="1306495" y="2107339"/>
            <a:ext cx="4557943" cy="416251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97" name="Shape 97"/>
        <p:cNvGrpSpPr/>
        <p:nvPr/>
      </p:nvGrpSpPr>
      <p:grpSpPr>
        <a:xfrm>
          <a:off x="0" y="0"/>
          <a:ext cx="0" cy="0"/>
          <a:chOff x="0" y="0"/>
          <a:chExt cx="0" cy="0"/>
        </a:xfrm>
      </p:grpSpPr>
      <p:pic>
        <p:nvPicPr>
          <p:cNvPr id="98" name="Google Shape;98;p40"/>
          <p:cNvPicPr preferRelativeResize="0"/>
          <p:nvPr/>
        </p:nvPicPr>
        <p:blipFill rotWithShape="1">
          <a:blip r:embed="rId2">
            <a:alphaModFix/>
          </a:blip>
          <a:srcRect b="0" l="0" r="0" t="0"/>
          <a:stretch/>
        </p:blipFill>
        <p:spPr>
          <a:xfrm flipH="1" rot="10800000">
            <a:off x="2489448" y="1751584"/>
            <a:ext cx="7213106" cy="135606"/>
          </a:xfrm>
          <a:prstGeom prst="rect">
            <a:avLst/>
          </a:prstGeom>
          <a:noFill/>
          <a:ln>
            <a:noFill/>
          </a:ln>
        </p:spPr>
      </p:pic>
      <p:sp>
        <p:nvSpPr>
          <p:cNvPr id="99" name="Google Shape;99;p40"/>
          <p:cNvSpPr txBox="1"/>
          <p:nvPr>
            <p:ph type="title"/>
          </p:nvPr>
        </p:nvSpPr>
        <p:spPr>
          <a:xfrm>
            <a:off x="2489447" y="1362068"/>
            <a:ext cx="8181513" cy="579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40"/>
          <p:cNvSpPr txBox="1"/>
          <p:nvPr>
            <p:ph idx="1" type="body"/>
          </p:nvPr>
        </p:nvSpPr>
        <p:spPr>
          <a:xfrm>
            <a:off x="847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40"/>
          <p:cNvSpPr txBox="1"/>
          <p:nvPr>
            <p:ph idx="2" type="body"/>
          </p:nvPr>
        </p:nvSpPr>
        <p:spPr>
          <a:xfrm>
            <a:off x="6181078" y="2248273"/>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2" name="Google Shape;102;p40"/>
          <p:cNvPicPr preferRelativeResize="0"/>
          <p:nvPr/>
        </p:nvPicPr>
        <p:blipFill rotWithShape="1">
          <a:blip r:embed="rId3">
            <a:alphaModFix/>
          </a:blip>
          <a:srcRect b="0" l="0" r="0" t="0"/>
          <a:stretch/>
        </p:blipFill>
        <p:spPr>
          <a:xfrm>
            <a:off x="762963" y="2203883"/>
            <a:ext cx="337867" cy="337867"/>
          </a:xfrm>
          <a:prstGeom prst="rect">
            <a:avLst/>
          </a:prstGeom>
          <a:noFill/>
          <a:ln>
            <a:noFill/>
          </a:ln>
        </p:spPr>
      </p:pic>
      <p:pic>
        <p:nvPicPr>
          <p:cNvPr id="103" name="Google Shape;103;p40"/>
          <p:cNvPicPr preferRelativeResize="0"/>
          <p:nvPr/>
        </p:nvPicPr>
        <p:blipFill rotWithShape="1">
          <a:blip r:embed="rId3">
            <a:alphaModFix/>
          </a:blip>
          <a:srcRect b="0" l="0" r="0" t="0"/>
          <a:stretch/>
        </p:blipFill>
        <p:spPr>
          <a:xfrm rot="-5400000">
            <a:off x="816487" y="6077363"/>
            <a:ext cx="337867" cy="337867"/>
          </a:xfrm>
          <a:prstGeom prst="rect">
            <a:avLst/>
          </a:prstGeom>
          <a:noFill/>
          <a:ln>
            <a:noFill/>
          </a:ln>
        </p:spPr>
      </p:pic>
      <p:pic>
        <p:nvPicPr>
          <p:cNvPr id="104" name="Google Shape;104;p40"/>
          <p:cNvPicPr preferRelativeResize="0"/>
          <p:nvPr/>
        </p:nvPicPr>
        <p:blipFill rotWithShape="1">
          <a:blip r:embed="rId3">
            <a:alphaModFix/>
          </a:blip>
          <a:srcRect b="0" l="0" r="0" t="0"/>
          <a:stretch/>
        </p:blipFill>
        <p:spPr>
          <a:xfrm rot="5577321">
            <a:off x="5754738" y="2197876"/>
            <a:ext cx="337867" cy="337867"/>
          </a:xfrm>
          <a:prstGeom prst="rect">
            <a:avLst/>
          </a:prstGeom>
          <a:noFill/>
          <a:ln>
            <a:noFill/>
          </a:ln>
        </p:spPr>
      </p:pic>
      <p:pic>
        <p:nvPicPr>
          <p:cNvPr id="105" name="Google Shape;105;p40"/>
          <p:cNvPicPr preferRelativeResize="0"/>
          <p:nvPr/>
        </p:nvPicPr>
        <p:blipFill rotWithShape="1">
          <a:blip r:embed="rId3">
            <a:alphaModFix/>
          </a:blip>
          <a:srcRect b="0" l="0" r="0" t="0"/>
          <a:stretch/>
        </p:blipFill>
        <p:spPr>
          <a:xfrm rot="10800000">
            <a:off x="5721402" y="6096893"/>
            <a:ext cx="337867" cy="337867"/>
          </a:xfrm>
          <a:prstGeom prst="rect">
            <a:avLst/>
          </a:prstGeom>
          <a:noFill/>
          <a:ln>
            <a:noFill/>
          </a:ln>
        </p:spPr>
      </p:pic>
      <p:pic>
        <p:nvPicPr>
          <p:cNvPr id="106" name="Google Shape;106;p40"/>
          <p:cNvPicPr preferRelativeResize="0"/>
          <p:nvPr/>
        </p:nvPicPr>
        <p:blipFill rotWithShape="1">
          <a:blip r:embed="rId3">
            <a:alphaModFix/>
          </a:blip>
          <a:srcRect b="0" l="0" r="0" t="0"/>
          <a:stretch/>
        </p:blipFill>
        <p:spPr>
          <a:xfrm>
            <a:off x="6176951" y="2218375"/>
            <a:ext cx="337867" cy="337867"/>
          </a:xfrm>
          <a:prstGeom prst="rect">
            <a:avLst/>
          </a:prstGeom>
          <a:noFill/>
          <a:ln>
            <a:noFill/>
          </a:ln>
        </p:spPr>
      </p:pic>
      <p:pic>
        <p:nvPicPr>
          <p:cNvPr id="107" name="Google Shape;107;p40"/>
          <p:cNvPicPr preferRelativeResize="0"/>
          <p:nvPr/>
        </p:nvPicPr>
        <p:blipFill rotWithShape="1">
          <a:blip r:embed="rId3">
            <a:alphaModFix/>
          </a:blip>
          <a:srcRect b="0" l="0" r="0" t="0"/>
          <a:stretch/>
        </p:blipFill>
        <p:spPr>
          <a:xfrm rot="-5400000">
            <a:off x="6230475" y="6091855"/>
            <a:ext cx="337867" cy="337867"/>
          </a:xfrm>
          <a:prstGeom prst="rect">
            <a:avLst/>
          </a:prstGeom>
          <a:noFill/>
          <a:ln>
            <a:noFill/>
          </a:ln>
        </p:spPr>
      </p:pic>
      <p:pic>
        <p:nvPicPr>
          <p:cNvPr id="108" name="Google Shape;108;p40"/>
          <p:cNvPicPr preferRelativeResize="0"/>
          <p:nvPr/>
        </p:nvPicPr>
        <p:blipFill rotWithShape="1">
          <a:blip r:embed="rId3">
            <a:alphaModFix/>
          </a:blip>
          <a:srcRect b="0" l="0" r="0" t="0"/>
          <a:stretch/>
        </p:blipFill>
        <p:spPr>
          <a:xfrm rot="5577321">
            <a:off x="11168726" y="2212368"/>
            <a:ext cx="337867" cy="337867"/>
          </a:xfrm>
          <a:prstGeom prst="rect">
            <a:avLst/>
          </a:prstGeom>
          <a:noFill/>
          <a:ln>
            <a:noFill/>
          </a:ln>
        </p:spPr>
      </p:pic>
      <p:pic>
        <p:nvPicPr>
          <p:cNvPr id="109" name="Google Shape;109;p40"/>
          <p:cNvPicPr preferRelativeResize="0"/>
          <p:nvPr/>
        </p:nvPicPr>
        <p:blipFill rotWithShape="1">
          <a:blip r:embed="rId3">
            <a:alphaModFix/>
          </a:blip>
          <a:srcRect b="0" l="0" r="0" t="0"/>
          <a:stretch/>
        </p:blipFill>
        <p:spPr>
          <a:xfrm rot="10800000">
            <a:off x="11135390" y="6111385"/>
            <a:ext cx="337867" cy="33786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9" name="Shape 9"/>
        <p:cNvGrpSpPr/>
        <p:nvPr/>
      </p:nvGrpSpPr>
      <p:grpSpPr>
        <a:xfrm>
          <a:off x="0" y="0"/>
          <a:ext cx="0" cy="0"/>
          <a:chOff x="0" y="0"/>
          <a:chExt cx="0" cy="0"/>
        </a:xfrm>
      </p:grpSpPr>
      <p:pic>
        <p:nvPicPr>
          <p:cNvPr id="10" name="Google Shape;10;p26"/>
          <p:cNvPicPr preferRelativeResize="0"/>
          <p:nvPr/>
        </p:nvPicPr>
        <p:blipFill rotWithShape="1">
          <a:blip r:embed="rId2">
            <a:alphaModFix/>
          </a:blip>
          <a:srcRect b="0" l="0" r="0" t="0"/>
          <a:stretch/>
        </p:blipFill>
        <p:spPr>
          <a:xfrm>
            <a:off x="2975898" y="2420563"/>
            <a:ext cx="7668429" cy="2206788"/>
          </a:xfrm>
          <a:prstGeom prst="rect">
            <a:avLst/>
          </a:prstGeom>
          <a:noFill/>
          <a:ln>
            <a:noFill/>
          </a:ln>
        </p:spPr>
      </p:pic>
      <p:sp>
        <p:nvSpPr>
          <p:cNvPr id="11" name="Google Shape;11;p26"/>
          <p:cNvSpPr txBox="1"/>
          <p:nvPr>
            <p:ph idx="1" type="body"/>
          </p:nvPr>
        </p:nvSpPr>
        <p:spPr>
          <a:xfrm>
            <a:off x="3132339" y="3230530"/>
            <a:ext cx="6153704"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8000"/>
              <a:buNone/>
              <a:defRPr b="1" sz="80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12" name="Shape 12"/>
        <p:cNvGrpSpPr/>
        <p:nvPr/>
      </p:nvGrpSpPr>
      <p:grpSpPr>
        <a:xfrm>
          <a:off x="0" y="0"/>
          <a:ext cx="0" cy="0"/>
          <a:chOff x="0" y="0"/>
          <a:chExt cx="0" cy="0"/>
        </a:xfrm>
      </p:grpSpPr>
      <p:sp>
        <p:nvSpPr>
          <p:cNvPr id="13" name="Google Shape;13;p27"/>
          <p:cNvSpPr txBox="1"/>
          <p:nvPr>
            <p:ph type="title"/>
          </p:nvPr>
        </p:nvSpPr>
        <p:spPr>
          <a:xfrm>
            <a:off x="2333718" y="2766218"/>
            <a:ext cx="752456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 name="Google Shape;14;p27"/>
          <p:cNvPicPr preferRelativeResize="0"/>
          <p:nvPr/>
        </p:nvPicPr>
        <p:blipFill rotWithShape="1">
          <a:blip r:embed="rId2">
            <a:alphaModFix/>
          </a:blip>
          <a:srcRect b="0" l="0" r="0" t="0"/>
          <a:stretch/>
        </p:blipFill>
        <p:spPr>
          <a:xfrm>
            <a:off x="9786811" y="0"/>
            <a:ext cx="2405189" cy="1855433"/>
          </a:xfrm>
          <a:prstGeom prst="rect">
            <a:avLst/>
          </a:prstGeom>
          <a:noFill/>
          <a:ln>
            <a:noFill/>
          </a:ln>
        </p:spPr>
      </p:pic>
      <p:pic>
        <p:nvPicPr>
          <p:cNvPr id="15" name="Google Shape;15;p27"/>
          <p:cNvPicPr preferRelativeResize="0"/>
          <p:nvPr/>
        </p:nvPicPr>
        <p:blipFill rotWithShape="1">
          <a:blip r:embed="rId3">
            <a:alphaModFix/>
          </a:blip>
          <a:srcRect b="0" l="0" r="0" t="0"/>
          <a:stretch/>
        </p:blipFill>
        <p:spPr>
          <a:xfrm>
            <a:off x="0" y="4413883"/>
            <a:ext cx="2121763" cy="15686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8"/>
          <p:cNvSpPr txBox="1"/>
          <p:nvPr>
            <p:ph idx="1" type="body"/>
          </p:nvPr>
        </p:nvSpPr>
        <p:spPr>
          <a:xfrm>
            <a:off x="914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8"/>
          <p:cNvSpPr txBox="1"/>
          <p:nvPr>
            <p:ph idx="2" type="body"/>
          </p:nvPr>
        </p:nvSpPr>
        <p:spPr>
          <a:xfrm>
            <a:off x="6248400" y="1697857"/>
            <a:ext cx="5181600" cy="412256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 name="Google Shape;19;p28"/>
          <p:cNvPicPr preferRelativeResize="0"/>
          <p:nvPr/>
        </p:nvPicPr>
        <p:blipFill rotWithShape="1">
          <a:blip r:embed="rId2">
            <a:alphaModFix/>
          </a:blip>
          <a:srcRect b="0" l="0" r="0" t="0"/>
          <a:stretch/>
        </p:blipFill>
        <p:spPr>
          <a:xfrm>
            <a:off x="905522" y="1664568"/>
            <a:ext cx="5181600" cy="4149200"/>
          </a:xfrm>
          <a:prstGeom prst="rect">
            <a:avLst/>
          </a:prstGeom>
          <a:noFill/>
          <a:ln>
            <a:noFill/>
          </a:ln>
        </p:spPr>
      </p:pic>
      <p:pic>
        <p:nvPicPr>
          <p:cNvPr id="20" name="Google Shape;20;p28"/>
          <p:cNvPicPr preferRelativeResize="0"/>
          <p:nvPr/>
        </p:nvPicPr>
        <p:blipFill rotWithShape="1">
          <a:blip r:embed="rId2">
            <a:alphaModFix/>
          </a:blip>
          <a:srcRect b="0" l="0" r="0" t="0"/>
          <a:stretch/>
        </p:blipFill>
        <p:spPr>
          <a:xfrm>
            <a:off x="6260237" y="1664567"/>
            <a:ext cx="5181600" cy="412256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1" name="Shape 21"/>
        <p:cNvGrpSpPr/>
        <p:nvPr/>
      </p:nvGrpSpPr>
      <p:grpSpPr>
        <a:xfrm>
          <a:off x="0" y="0"/>
          <a:ext cx="0" cy="0"/>
          <a:chOff x="0" y="0"/>
          <a:chExt cx="0" cy="0"/>
        </a:xfrm>
      </p:grpSpPr>
      <p:sp>
        <p:nvSpPr>
          <p:cNvPr id="22" name="Google Shape;22;p29"/>
          <p:cNvSpPr txBox="1"/>
          <p:nvPr>
            <p:ph idx="1" type="body"/>
          </p:nvPr>
        </p:nvSpPr>
        <p:spPr>
          <a:xfrm>
            <a:off x="598846"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9"/>
          <p:cNvSpPr txBox="1"/>
          <p:nvPr>
            <p:ph idx="2" type="body"/>
          </p:nvPr>
        </p:nvSpPr>
        <p:spPr>
          <a:xfrm>
            <a:off x="4250527"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9"/>
          <p:cNvSpPr txBox="1"/>
          <p:nvPr>
            <p:ph idx="3" type="body"/>
          </p:nvPr>
        </p:nvSpPr>
        <p:spPr>
          <a:xfrm>
            <a:off x="7902208" y="1722268"/>
            <a:ext cx="3521476" cy="37608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29"/>
          <p:cNvPicPr preferRelativeResize="0"/>
          <p:nvPr/>
        </p:nvPicPr>
        <p:blipFill rotWithShape="1">
          <a:blip r:embed="rId2">
            <a:alphaModFix/>
          </a:blip>
          <a:srcRect b="0" l="0" r="0" t="0"/>
          <a:stretch/>
        </p:blipFill>
        <p:spPr>
          <a:xfrm>
            <a:off x="577495" y="1698410"/>
            <a:ext cx="3564782" cy="3826276"/>
          </a:xfrm>
          <a:prstGeom prst="rect">
            <a:avLst/>
          </a:prstGeom>
          <a:noFill/>
          <a:ln>
            <a:noFill/>
          </a:ln>
        </p:spPr>
      </p:pic>
      <p:pic>
        <p:nvPicPr>
          <p:cNvPr id="26" name="Google Shape;26;p29"/>
          <p:cNvPicPr preferRelativeResize="0"/>
          <p:nvPr/>
        </p:nvPicPr>
        <p:blipFill rotWithShape="1">
          <a:blip r:embed="rId2">
            <a:alphaModFix/>
          </a:blip>
          <a:srcRect b="0" l="0" r="0" t="0"/>
          <a:stretch/>
        </p:blipFill>
        <p:spPr>
          <a:xfrm>
            <a:off x="4207221" y="1698410"/>
            <a:ext cx="3564782" cy="3826276"/>
          </a:xfrm>
          <a:prstGeom prst="rect">
            <a:avLst/>
          </a:prstGeom>
          <a:noFill/>
          <a:ln>
            <a:noFill/>
          </a:ln>
        </p:spPr>
      </p:pic>
      <p:pic>
        <p:nvPicPr>
          <p:cNvPr id="27" name="Google Shape;27;p29"/>
          <p:cNvPicPr preferRelativeResize="0"/>
          <p:nvPr/>
        </p:nvPicPr>
        <p:blipFill rotWithShape="1">
          <a:blip r:embed="rId2">
            <a:alphaModFix/>
          </a:blip>
          <a:srcRect b="0" l="0" r="0" t="0"/>
          <a:stretch/>
        </p:blipFill>
        <p:spPr>
          <a:xfrm>
            <a:off x="7869944" y="1689532"/>
            <a:ext cx="3564782" cy="38262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8" name="Shape 28"/>
        <p:cNvGrpSpPr/>
        <p:nvPr/>
      </p:nvGrpSpPr>
      <p:grpSpPr>
        <a:xfrm>
          <a:off x="0" y="0"/>
          <a:ext cx="0" cy="0"/>
          <a:chOff x="0" y="0"/>
          <a:chExt cx="0" cy="0"/>
        </a:xfrm>
      </p:grpSpPr>
      <p:pic>
        <p:nvPicPr>
          <p:cNvPr id="29" name="Google Shape;29;p30"/>
          <p:cNvPicPr preferRelativeResize="0"/>
          <p:nvPr/>
        </p:nvPicPr>
        <p:blipFill rotWithShape="1">
          <a:blip r:embed="rId2">
            <a:alphaModFix/>
          </a:blip>
          <a:srcRect b="0" l="0" r="0" t="0"/>
          <a:stretch/>
        </p:blipFill>
        <p:spPr>
          <a:xfrm>
            <a:off x="936702" y="2635726"/>
            <a:ext cx="10417098" cy="2930571"/>
          </a:xfrm>
          <a:prstGeom prst="rect">
            <a:avLst/>
          </a:prstGeom>
          <a:noFill/>
          <a:ln>
            <a:noFill/>
          </a:ln>
        </p:spPr>
      </p:pic>
      <p:sp>
        <p:nvSpPr>
          <p:cNvPr id="30" name="Google Shape;30;p30"/>
          <p:cNvSpPr txBox="1"/>
          <p:nvPr>
            <p:ph type="title"/>
          </p:nvPr>
        </p:nvSpPr>
        <p:spPr>
          <a:xfrm>
            <a:off x="887451" y="1526959"/>
            <a:ext cx="10515600" cy="10248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0"/>
          <p:cNvSpPr txBox="1"/>
          <p:nvPr>
            <p:ph idx="1" type="body"/>
          </p:nvPr>
        </p:nvSpPr>
        <p:spPr>
          <a:xfrm>
            <a:off x="887450" y="2635726"/>
            <a:ext cx="10515600" cy="304598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pic>
        <p:nvPicPr>
          <p:cNvPr id="33" name="Google Shape;33;p31"/>
          <p:cNvPicPr preferRelativeResize="0"/>
          <p:nvPr/>
        </p:nvPicPr>
        <p:blipFill rotWithShape="1">
          <a:blip r:embed="rId2">
            <a:alphaModFix/>
          </a:blip>
          <a:srcRect b="0" l="0" r="0" t="0"/>
          <a:stretch/>
        </p:blipFill>
        <p:spPr>
          <a:xfrm>
            <a:off x="5055722" y="1562465"/>
            <a:ext cx="6254427" cy="4235501"/>
          </a:xfrm>
          <a:prstGeom prst="rect">
            <a:avLst/>
          </a:prstGeom>
          <a:noFill/>
          <a:ln>
            <a:noFill/>
          </a:ln>
        </p:spPr>
      </p:pic>
      <p:sp>
        <p:nvSpPr>
          <p:cNvPr id="34" name="Google Shape;34;p31"/>
          <p:cNvSpPr txBox="1"/>
          <p:nvPr>
            <p:ph type="title"/>
          </p:nvPr>
        </p:nvSpPr>
        <p:spPr>
          <a:xfrm>
            <a:off x="1026218" y="1580223"/>
            <a:ext cx="3932237" cy="858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5055722" y="1580223"/>
            <a:ext cx="6254427" cy="421774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p31"/>
          <p:cNvSpPr txBox="1"/>
          <p:nvPr>
            <p:ph idx="2" type="body"/>
          </p:nvPr>
        </p:nvSpPr>
        <p:spPr>
          <a:xfrm>
            <a:off x="1026218" y="2565646"/>
            <a:ext cx="3932237" cy="3232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37" name="Google Shape;37;p31"/>
          <p:cNvPicPr preferRelativeResize="0"/>
          <p:nvPr/>
        </p:nvPicPr>
        <p:blipFill rotWithShape="1">
          <a:blip r:embed="rId3">
            <a:alphaModFix/>
          </a:blip>
          <a:srcRect b="0" l="0" r="0" t="0"/>
          <a:stretch/>
        </p:blipFill>
        <p:spPr>
          <a:xfrm>
            <a:off x="985424" y="2502921"/>
            <a:ext cx="4008544" cy="3391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38" name="Shape 38"/>
        <p:cNvGrpSpPr/>
        <p:nvPr/>
      </p:nvGrpSpPr>
      <p:grpSpPr>
        <a:xfrm>
          <a:off x="0" y="0"/>
          <a:ext cx="0" cy="0"/>
          <a:chOff x="0" y="0"/>
          <a:chExt cx="0" cy="0"/>
        </a:xfrm>
      </p:grpSpPr>
      <p:pic>
        <p:nvPicPr>
          <p:cNvPr id="39" name="Google Shape;39;p32"/>
          <p:cNvPicPr preferRelativeResize="0"/>
          <p:nvPr/>
        </p:nvPicPr>
        <p:blipFill rotWithShape="1">
          <a:blip r:embed="rId2">
            <a:alphaModFix/>
          </a:blip>
          <a:srcRect b="0" l="0" r="0" t="0"/>
          <a:stretch/>
        </p:blipFill>
        <p:spPr>
          <a:xfrm>
            <a:off x="5088576" y="2634431"/>
            <a:ext cx="1603762" cy="158913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 name="Shape 40"/>
        <p:cNvGrpSpPr/>
        <p:nvPr/>
      </p:nvGrpSpPr>
      <p:grpSpPr>
        <a:xfrm>
          <a:off x="0" y="0"/>
          <a:ext cx="0" cy="0"/>
          <a:chOff x="0" y="0"/>
          <a:chExt cx="0" cy="0"/>
        </a:xfrm>
      </p:grpSpPr>
      <p:pic>
        <p:nvPicPr>
          <p:cNvPr id="41" name="Google Shape;41;p33"/>
          <p:cNvPicPr preferRelativeResize="0"/>
          <p:nvPr/>
        </p:nvPicPr>
        <p:blipFill rotWithShape="1">
          <a:blip r:embed="rId2">
            <a:alphaModFix/>
          </a:blip>
          <a:srcRect b="0" l="0" r="0" t="0"/>
          <a:stretch/>
        </p:blipFill>
        <p:spPr>
          <a:xfrm>
            <a:off x="6065663" y="2475930"/>
            <a:ext cx="5183188" cy="823912"/>
          </a:xfrm>
          <a:prstGeom prst="rect">
            <a:avLst/>
          </a:prstGeom>
          <a:noFill/>
          <a:ln>
            <a:noFill/>
          </a:ln>
        </p:spPr>
      </p:pic>
      <p:pic>
        <p:nvPicPr>
          <p:cNvPr id="42" name="Google Shape;42;p33"/>
          <p:cNvPicPr preferRelativeResize="0"/>
          <p:nvPr/>
        </p:nvPicPr>
        <p:blipFill rotWithShape="1">
          <a:blip r:embed="rId2">
            <a:alphaModFix/>
          </a:blip>
          <a:srcRect b="0" l="0" r="0" t="0"/>
          <a:stretch/>
        </p:blipFill>
        <p:spPr>
          <a:xfrm>
            <a:off x="839787" y="2475930"/>
            <a:ext cx="5157787" cy="823912"/>
          </a:xfrm>
          <a:prstGeom prst="rect">
            <a:avLst/>
          </a:prstGeom>
          <a:noFill/>
          <a:ln>
            <a:noFill/>
          </a:ln>
        </p:spPr>
      </p:pic>
      <p:sp>
        <p:nvSpPr>
          <p:cNvPr id="43" name="Google Shape;43;p33"/>
          <p:cNvSpPr txBox="1"/>
          <p:nvPr>
            <p:ph type="ctrTitle"/>
          </p:nvPr>
        </p:nvSpPr>
        <p:spPr>
          <a:xfrm>
            <a:off x="839788" y="1580994"/>
            <a:ext cx="10409064" cy="8239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3"/>
          <p:cNvSpPr txBox="1"/>
          <p:nvPr>
            <p:ph idx="1" type="body"/>
          </p:nvPr>
        </p:nvSpPr>
        <p:spPr>
          <a:xfrm>
            <a:off x="839788" y="2475930"/>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3"/>
          <p:cNvSpPr txBox="1"/>
          <p:nvPr>
            <p:ph idx="2" type="body"/>
          </p:nvPr>
        </p:nvSpPr>
        <p:spPr>
          <a:xfrm>
            <a:off x="839788" y="3299842"/>
            <a:ext cx="5157787"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3"/>
          <p:cNvSpPr txBox="1"/>
          <p:nvPr>
            <p:ph idx="3" type="body"/>
          </p:nvPr>
        </p:nvSpPr>
        <p:spPr>
          <a:xfrm>
            <a:off x="6065664" y="2475930"/>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3"/>
          <p:cNvSpPr txBox="1"/>
          <p:nvPr>
            <p:ph idx="4" type="body"/>
          </p:nvPr>
        </p:nvSpPr>
        <p:spPr>
          <a:xfrm>
            <a:off x="6065664" y="3299842"/>
            <a:ext cx="5183188" cy="26717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1162843"/>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838200" y="2651759"/>
            <a:ext cx="10515600" cy="352520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5.png"/><Relationship Id="rId22" Type="http://schemas.openxmlformats.org/officeDocument/2006/relationships/image" Target="../media/image46.png"/><Relationship Id="rId10" Type="http://schemas.openxmlformats.org/officeDocument/2006/relationships/image" Target="../media/image53.png"/><Relationship Id="rId21" Type="http://schemas.openxmlformats.org/officeDocument/2006/relationships/image" Target="../media/image4.png"/><Relationship Id="rId13" Type="http://schemas.openxmlformats.org/officeDocument/2006/relationships/image" Target="../media/image15.png"/><Relationship Id="rId24" Type="http://schemas.openxmlformats.org/officeDocument/2006/relationships/image" Target="../media/image18.png"/><Relationship Id="rId12" Type="http://schemas.openxmlformats.org/officeDocument/2006/relationships/image" Target="../media/image9.png"/><Relationship Id="rId23"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37.png"/><Relationship Id="rId15" Type="http://schemas.openxmlformats.org/officeDocument/2006/relationships/image" Target="../media/image8.png"/><Relationship Id="rId14" Type="http://schemas.openxmlformats.org/officeDocument/2006/relationships/image" Target="../media/image42.png"/><Relationship Id="rId17" Type="http://schemas.openxmlformats.org/officeDocument/2006/relationships/image" Target="../media/image1.png"/><Relationship Id="rId16" Type="http://schemas.openxmlformats.org/officeDocument/2006/relationships/image" Target="../media/image6.png"/><Relationship Id="rId5" Type="http://schemas.openxmlformats.org/officeDocument/2006/relationships/image" Target="../media/image3.png"/><Relationship Id="rId19" Type="http://schemas.openxmlformats.org/officeDocument/2006/relationships/image" Target="../media/image41.png"/><Relationship Id="rId6" Type="http://schemas.openxmlformats.org/officeDocument/2006/relationships/image" Target="../media/image33.png"/><Relationship Id="rId18" Type="http://schemas.openxmlformats.org/officeDocument/2006/relationships/image" Target="../media/image47.png"/><Relationship Id="rId7" Type="http://schemas.openxmlformats.org/officeDocument/2006/relationships/image" Target="../media/image44.png"/><Relationship Id="rId8"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34.png"/><Relationship Id="rId7"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
          <p:cNvPicPr preferRelativeResize="0"/>
          <p:nvPr/>
        </p:nvPicPr>
        <p:blipFill rotWithShape="1">
          <a:blip r:embed="rId3">
            <a:alphaModFix/>
          </a:blip>
          <a:srcRect b="0" l="0" r="0" t="0"/>
          <a:stretch/>
        </p:blipFill>
        <p:spPr>
          <a:xfrm>
            <a:off x="4328854" y="890967"/>
            <a:ext cx="3048504" cy="2988000"/>
          </a:xfrm>
          <a:prstGeom prst="rect">
            <a:avLst/>
          </a:prstGeom>
          <a:noFill/>
          <a:ln>
            <a:noFill/>
          </a:ln>
        </p:spPr>
      </p:pic>
      <p:sp>
        <p:nvSpPr>
          <p:cNvPr id="115" name="Google Shape;115;p1"/>
          <p:cNvSpPr txBox="1"/>
          <p:nvPr/>
        </p:nvSpPr>
        <p:spPr>
          <a:xfrm>
            <a:off x="1524000" y="3673512"/>
            <a:ext cx="9144000" cy="95195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Helvetica Neue"/>
              <a:buNone/>
            </a:pPr>
            <a:r>
              <a:rPr b="1" i="0" lang="en-IN" sz="4400" u="none" cap="none" strike="noStrike">
                <a:solidFill>
                  <a:schemeClr val="dk1"/>
                </a:solidFill>
                <a:latin typeface="Helvetica Neue"/>
                <a:ea typeface="Helvetica Neue"/>
                <a:cs typeface="Helvetica Neue"/>
                <a:sym typeface="Helvetica Neue"/>
              </a:rPr>
              <a:t>Futurense</a:t>
            </a:r>
            <a:endParaRPr b="1" i="0" sz="4400" u="none" cap="none" strike="noStrike">
              <a:solidFill>
                <a:schemeClr val="dk1"/>
              </a:solidFill>
              <a:latin typeface="Helvetica Neue"/>
              <a:ea typeface="Helvetica Neue"/>
              <a:cs typeface="Helvetica Neue"/>
              <a:sym typeface="Helvetica Neue"/>
            </a:endParaRPr>
          </a:p>
        </p:txBody>
      </p:sp>
      <p:sp>
        <p:nvSpPr>
          <p:cNvPr id="116" name="Google Shape;116;p1"/>
          <p:cNvSpPr txBox="1"/>
          <p:nvPr/>
        </p:nvSpPr>
        <p:spPr>
          <a:xfrm>
            <a:off x="1524000" y="4473033"/>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Arial"/>
              <a:buNone/>
            </a:pPr>
            <a:r>
              <a:rPr b="0" i="0" lang="en-IN" sz="3200" u="none" cap="none" strike="noStrike">
                <a:solidFill>
                  <a:schemeClr val="dk1"/>
                </a:solidFill>
                <a:latin typeface="Helvetica Neue"/>
                <a:ea typeface="Helvetica Neue"/>
                <a:cs typeface="Helvetica Neue"/>
                <a:sym typeface="Helvetica Neue"/>
              </a:rPr>
              <a:t>Democratizing Tech Talent </a:t>
            </a:r>
            <a:br>
              <a:rPr b="0" i="0" lang="en-IN" sz="3200" u="none" cap="none" strike="noStrike">
                <a:solidFill>
                  <a:schemeClr val="dk1"/>
                </a:solidFill>
                <a:latin typeface="Helvetica Neue"/>
                <a:ea typeface="Helvetica Neue"/>
                <a:cs typeface="Helvetica Neue"/>
                <a:sym typeface="Helvetica Neue"/>
              </a:rPr>
            </a:br>
            <a:r>
              <a:rPr b="0" i="0" lang="en-IN" sz="3200" u="none" cap="none" strike="noStrike">
                <a:solidFill>
                  <a:schemeClr val="dk1"/>
                </a:solidFill>
                <a:latin typeface="Helvetica Neue"/>
                <a:ea typeface="Helvetica Neue"/>
                <a:cs typeface="Helvetica Neue"/>
                <a:sym typeface="Helvetica Neue"/>
              </a:rPr>
              <a:t>to deliver impact at scale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0"/>
          <p:cNvSpPr txBox="1"/>
          <p:nvPr>
            <p:ph idx="1" type="body"/>
          </p:nvPr>
        </p:nvSpPr>
        <p:spPr>
          <a:xfrm>
            <a:off x="598846" y="1722268"/>
            <a:ext cx="3285607" cy="3760804"/>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b="1" lang="en-IN" sz="3200">
                <a:latin typeface="Calibri"/>
                <a:ea typeface="Calibri"/>
                <a:cs typeface="Calibri"/>
                <a:sym typeface="Calibri"/>
              </a:rPr>
              <a:t>Preprocessing</a:t>
            </a:r>
            <a:endParaRPr sz="32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IN">
                <a:latin typeface="Calibri"/>
                <a:ea typeface="Calibri"/>
                <a:cs typeface="Calibri"/>
                <a:sym typeface="Calibri"/>
              </a:rPr>
              <a:t>Remove irrelevant data to reduce noise and increase the efficiency of data analysis.</a:t>
            </a:r>
            <a:endParaRPr/>
          </a:p>
          <a:p>
            <a:pPr indent="-228600" lvl="0" marL="228600" rtl="0" algn="l">
              <a:lnSpc>
                <a:spcPct val="90000"/>
              </a:lnSpc>
              <a:spcBef>
                <a:spcPts val="1000"/>
              </a:spcBef>
              <a:spcAft>
                <a:spcPts val="0"/>
              </a:spcAft>
              <a:buClr>
                <a:schemeClr val="dk1"/>
              </a:buClr>
              <a:buSzPct val="100000"/>
              <a:buChar char="•"/>
            </a:pPr>
            <a:r>
              <a:rPr lang="en-IN">
                <a:latin typeface="Calibri"/>
                <a:ea typeface="Calibri"/>
                <a:cs typeface="Calibri"/>
                <a:sym typeface="Calibri"/>
              </a:rPr>
              <a:t>Rename columns and state names for consistency and ease of interpretation.</a:t>
            </a:r>
            <a:endParaRPr/>
          </a:p>
          <a:p>
            <a:pPr indent="-228600" lvl="0" marL="228600" rtl="0" algn="l">
              <a:lnSpc>
                <a:spcPct val="90000"/>
              </a:lnSpc>
              <a:spcBef>
                <a:spcPts val="1000"/>
              </a:spcBef>
              <a:spcAft>
                <a:spcPts val="0"/>
              </a:spcAft>
              <a:buClr>
                <a:schemeClr val="dk1"/>
              </a:buClr>
              <a:buSzPct val="100000"/>
              <a:buChar char="•"/>
            </a:pPr>
            <a:r>
              <a:rPr lang="en-IN">
                <a:latin typeface="Calibri"/>
                <a:ea typeface="Calibri"/>
                <a:cs typeface="Calibri"/>
                <a:sym typeface="Calibri"/>
              </a:rPr>
              <a:t>Merge Housing Data with Census Data based on Districts to gain insights into housing conditions and population characteristics.</a:t>
            </a:r>
            <a:endParaRPr/>
          </a:p>
          <a:p>
            <a:pPr indent="-228600" lvl="0" marL="228600" rtl="0" algn="l">
              <a:lnSpc>
                <a:spcPct val="90000"/>
              </a:lnSpc>
              <a:spcBef>
                <a:spcPts val="1000"/>
              </a:spcBef>
              <a:spcAft>
                <a:spcPts val="0"/>
              </a:spcAft>
              <a:buClr>
                <a:schemeClr val="dk1"/>
              </a:buClr>
              <a:buSzPct val="100000"/>
              <a:buChar char="•"/>
            </a:pPr>
            <a:r>
              <a:rPr lang="en-IN">
                <a:latin typeface="Calibri"/>
                <a:ea typeface="Calibri"/>
                <a:cs typeface="Calibri"/>
                <a:sym typeface="Calibri"/>
              </a:rPr>
              <a:t>Convert percentages to absolute values for greater clarity and ease of analysis</a:t>
            </a:r>
            <a:r>
              <a:rPr lang="en-IN"/>
              <a:t>.</a:t>
            </a:r>
            <a:endParaRPr/>
          </a:p>
          <a:p>
            <a:pPr indent="-157162" lvl="0" marL="228600" rtl="0" algn="l">
              <a:lnSpc>
                <a:spcPct val="90000"/>
              </a:lnSpc>
              <a:spcBef>
                <a:spcPts val="1000"/>
              </a:spcBef>
              <a:spcAft>
                <a:spcPts val="0"/>
              </a:spcAft>
              <a:buClr>
                <a:schemeClr val="dk1"/>
              </a:buClr>
              <a:buSzPct val="100000"/>
              <a:buNone/>
            </a:pPr>
            <a:r>
              <a:t/>
            </a:r>
            <a:endParaRPr sz="1800"/>
          </a:p>
        </p:txBody>
      </p:sp>
      <p:sp>
        <p:nvSpPr>
          <p:cNvPr id="182" name="Google Shape;182;p10"/>
          <p:cNvSpPr txBox="1"/>
          <p:nvPr/>
        </p:nvSpPr>
        <p:spPr>
          <a:xfrm>
            <a:off x="2661408" y="619060"/>
            <a:ext cx="801139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Housing Data(Districts with missing data)</a:t>
            </a:r>
            <a:endParaRPr/>
          </a:p>
        </p:txBody>
      </p:sp>
      <p:pic>
        <p:nvPicPr>
          <p:cNvPr id="183" name="Google Shape;183;p10"/>
          <p:cNvPicPr preferRelativeResize="0"/>
          <p:nvPr>
            <p:ph idx="3" type="body"/>
          </p:nvPr>
        </p:nvPicPr>
        <p:blipFill rotWithShape="1">
          <a:blip r:embed="rId3">
            <a:alphaModFix/>
          </a:blip>
          <a:srcRect b="31044" l="23681" r="38627" t="36429"/>
          <a:stretch/>
        </p:blipFill>
        <p:spPr>
          <a:xfrm>
            <a:off x="3852862" y="1722268"/>
            <a:ext cx="4486275" cy="3760804"/>
          </a:xfrm>
          <a:prstGeom prst="rect">
            <a:avLst/>
          </a:prstGeom>
          <a:noFill/>
          <a:ln>
            <a:noFill/>
          </a:ln>
        </p:spPr>
      </p:pic>
      <p:pic>
        <p:nvPicPr>
          <p:cNvPr descr="https://lh3.googleusercontent.com/1fLjE7L7DKSHLiAIMPY3yDi5hHm8E4baKB_rxnp9QwGq3XWic416WftGB8Ws-awfe6qHVs_6NLmm6yu2WO4QFtt4mqVP8YhdBW4R6ADMrbwyWbHPQNlOboBJMwCaqVA9Vh-MD5mvv0BMtH9P5G3TZmWCtVg3gMfBzyNgN16YjjbvTegK2DsbjJeZ6szk3c7Q=s2048" id="184" name="Google Shape;184;p10"/>
          <p:cNvPicPr preferRelativeResize="0"/>
          <p:nvPr>
            <p:ph idx="2" type="body"/>
          </p:nvPr>
        </p:nvPicPr>
        <p:blipFill rotWithShape="1">
          <a:blip r:embed="rId4">
            <a:alphaModFix/>
          </a:blip>
          <a:srcRect b="0" l="0" r="0" t="0"/>
          <a:stretch/>
        </p:blipFill>
        <p:spPr>
          <a:xfrm>
            <a:off x="8438158" y="1722268"/>
            <a:ext cx="3362794" cy="3760804"/>
          </a:xfrm>
          <a:prstGeom prst="rect">
            <a:avLst/>
          </a:prstGeom>
          <a:noFill/>
          <a:ln>
            <a:noFill/>
          </a:ln>
        </p:spPr>
      </p:pic>
      <p:sp>
        <p:nvSpPr>
          <p:cNvPr id="185" name="Google Shape;185;p10"/>
          <p:cNvSpPr/>
          <p:nvPr/>
        </p:nvSpPr>
        <p:spPr>
          <a:xfrm>
            <a:off x="4131111" y="1806957"/>
            <a:ext cx="3521476"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nvSpPr>
        <p:spPr>
          <a:xfrm>
            <a:off x="2447925" y="285200"/>
            <a:ext cx="9539720" cy="1752403"/>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State-wise distribution of Households per 100 people</a:t>
            </a:r>
            <a:endParaRPr b="0" sz="32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3200"/>
              <a:buFont typeface="Calibri"/>
              <a:buNone/>
            </a:pPr>
            <a:br>
              <a:rPr b="1" lang="en-IN"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p:txBody>
      </p:sp>
      <p:sp>
        <p:nvSpPr>
          <p:cNvPr id="191" name="Google Shape;191;p11"/>
          <p:cNvSpPr txBox="1"/>
          <p:nvPr>
            <p:ph idx="2" type="body"/>
          </p:nvPr>
        </p:nvSpPr>
        <p:spPr>
          <a:xfrm>
            <a:off x="6425045" y="1796341"/>
            <a:ext cx="5181600" cy="41225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IN" sz="1800">
                <a:latin typeface="Calibri"/>
                <a:ea typeface="Calibri"/>
                <a:cs typeface="Calibri"/>
                <a:sym typeface="Calibri"/>
              </a:rPr>
              <a:t>States with minimum number of Households Per 100 people</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Manipur</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Bihar</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Uttar Pradesh</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It is important to note that low household availability can lead to overcrowding and poor living conditions</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Therefore, understanding the housing situation in different states can help policymakers to improve housing availability and promote better health outcomes for all citizens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https://lh3.googleusercontent.com/mg1ji50uSCT15pfdsqY77WjjEq-wrSLz20uw6yWcrPj-OQnVsgt--olfnX1NOmOzRerpE-vdxHq_ZRHK62VWUTsOxxpGJbisIEN1QYnl4qqtBFbqdTVCufwUTTV0rjOs4z2pdn1QsUWqQmde_caGKOMi4oINwh7Vsufw5fUiTwSID2T3WlK1DU-8wC-hCeOx=s2048" id="192" name="Google Shape;192;p11"/>
          <p:cNvPicPr preferRelativeResize="0"/>
          <p:nvPr>
            <p:ph idx="1" type="body"/>
          </p:nvPr>
        </p:nvPicPr>
        <p:blipFill rotWithShape="1">
          <a:blip r:embed="rId3">
            <a:alphaModFix/>
          </a:blip>
          <a:srcRect b="0" l="0" r="0" t="0"/>
          <a:stretch/>
        </p:blipFill>
        <p:spPr>
          <a:xfrm>
            <a:off x="123825" y="1247775"/>
            <a:ext cx="5972175" cy="523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nvSpPr>
        <p:spPr>
          <a:xfrm>
            <a:off x="2809875" y="-102095"/>
            <a:ext cx="9158720" cy="227934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State-wise distribution of Households with toilets in Premise to total number of Households</a:t>
            </a:r>
            <a:endParaRPr b="0" sz="32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3200"/>
              <a:buFont typeface="Calibri"/>
              <a:buNone/>
            </a:pPr>
            <a:br>
              <a:rPr b="1" lang="en-IN"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p:txBody>
      </p:sp>
      <p:sp>
        <p:nvSpPr>
          <p:cNvPr id="198" name="Google Shape;198;p12"/>
          <p:cNvSpPr txBox="1"/>
          <p:nvPr>
            <p:ph idx="2" type="body"/>
          </p:nvPr>
        </p:nvSpPr>
        <p:spPr>
          <a:xfrm>
            <a:off x="6324600" y="1801755"/>
            <a:ext cx="5181600" cy="41225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IN" sz="1800">
                <a:latin typeface="Calibri"/>
                <a:ea typeface="Calibri"/>
                <a:cs typeface="Calibri"/>
                <a:sym typeface="Calibri"/>
              </a:rPr>
              <a:t>States with lowest percentage of toilets in premises</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Odisha</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Jharkhand</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Bihar</a:t>
            </a:r>
            <a:endParaRPr/>
          </a:p>
          <a:p>
            <a:pPr indent="-114300" lvl="0" marL="228600" rtl="0" algn="l">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a:p>
            <a:pPr indent="-114300" lvl="0" marL="228600" rtl="0" algn="l">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pic>
        <p:nvPicPr>
          <p:cNvPr descr="https://lh5.googleusercontent.com/IrRHoCy5x_PKH1xY4QpSlRtQFQdSdrzxzYp3qKN2iy9nXfoMFNj_hDEV4KvEnJ2Winc3C9nvMTQaJ-XbNqlw2I1Bi5vCGe4M_Eez-A50JL5xhPAaJhNf88JGgk4svHEfjzOmc1oCrD3wjlMVcKad2rioGv9-BNqWAeJUdMNIcaKybLKj9JZ64Ixh9JJIpG7k=s2048" id="199" name="Google Shape;199;p12"/>
          <p:cNvPicPr preferRelativeResize="0"/>
          <p:nvPr>
            <p:ph idx="1" type="body"/>
          </p:nvPr>
        </p:nvPicPr>
        <p:blipFill rotWithShape="1">
          <a:blip r:embed="rId3">
            <a:alphaModFix/>
          </a:blip>
          <a:srcRect b="0" l="0" r="0" t="0"/>
          <a:stretch/>
        </p:blipFill>
        <p:spPr>
          <a:xfrm>
            <a:off x="123825" y="1296704"/>
            <a:ext cx="5972175" cy="51707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nvSpPr>
        <p:spPr>
          <a:xfrm>
            <a:off x="2428874" y="-160585"/>
            <a:ext cx="9539721" cy="227934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t/>
            </a:r>
            <a:endParaRPr b="1" sz="3200">
              <a:solidFill>
                <a:schemeClr val="dk1"/>
              </a:solidFill>
              <a:latin typeface="Calibri"/>
              <a:ea typeface="Calibri"/>
              <a:cs typeface="Calibri"/>
              <a:sym typeface="Calibri"/>
            </a:endParaRPr>
          </a:p>
          <a:p>
            <a:pPr indent="0" lvl="0" marL="0" marR="0" rtl="0" algn="l">
              <a:lnSpc>
                <a:spcPct val="107000"/>
              </a:lnSpc>
              <a:spcBef>
                <a:spcPts val="80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States which need more hospital beds at earliest</a:t>
            </a:r>
            <a:br>
              <a:rPr b="1" lang="en-IN" sz="3200">
                <a:solidFill>
                  <a:schemeClr val="dk1"/>
                </a:solidFill>
                <a:latin typeface="Calibri"/>
                <a:ea typeface="Calibri"/>
                <a:cs typeface="Calibri"/>
                <a:sym typeface="Calibri"/>
              </a:rPr>
            </a:br>
            <a:br>
              <a:rPr b="1" lang="en-IN" sz="3200">
                <a:solidFill>
                  <a:schemeClr val="dk1"/>
                </a:solidFill>
                <a:latin typeface="Calibri"/>
                <a:ea typeface="Calibri"/>
                <a:cs typeface="Calibri"/>
                <a:sym typeface="Calibri"/>
              </a:rPr>
            </a:br>
            <a:endParaRPr b="1" sz="3200">
              <a:solidFill>
                <a:schemeClr val="dk1"/>
              </a:solidFill>
              <a:latin typeface="Calibri"/>
              <a:ea typeface="Calibri"/>
              <a:cs typeface="Calibri"/>
              <a:sym typeface="Calibri"/>
            </a:endParaRPr>
          </a:p>
        </p:txBody>
      </p:sp>
      <p:sp>
        <p:nvSpPr>
          <p:cNvPr id="205" name="Google Shape;205;p13"/>
          <p:cNvSpPr txBox="1"/>
          <p:nvPr>
            <p:ph idx="2" type="body"/>
          </p:nvPr>
        </p:nvSpPr>
        <p:spPr>
          <a:xfrm>
            <a:off x="6248400" y="1697857"/>
            <a:ext cx="5181600" cy="41225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IN" sz="1800">
                <a:latin typeface="Calibri"/>
                <a:ea typeface="Calibri"/>
                <a:cs typeface="Calibri"/>
                <a:sym typeface="Calibri"/>
              </a:rPr>
              <a:t>States with minimum hospital beds for every 10K people</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Bihar</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Jharkhand</a:t>
            </a:r>
            <a:endParaRPr/>
          </a:p>
          <a:p>
            <a:pPr indent="-228600" lvl="0" marL="228600" rtl="0" algn="l">
              <a:lnSpc>
                <a:spcPct val="90000"/>
              </a:lnSpc>
              <a:spcBef>
                <a:spcPts val="1000"/>
              </a:spcBef>
              <a:spcAft>
                <a:spcPts val="0"/>
              </a:spcAft>
              <a:buClr>
                <a:schemeClr val="dk1"/>
              </a:buClr>
              <a:buSzPts val="1800"/>
              <a:buChar char="•"/>
            </a:pPr>
            <a:r>
              <a:rPr lang="en-IN" sz="1800">
                <a:latin typeface="Calibri"/>
                <a:ea typeface="Calibri"/>
                <a:cs typeface="Calibri"/>
                <a:sym typeface="Calibri"/>
              </a:rPr>
              <a:t>Uttar Pradesh</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https://lh5.googleusercontent.com/z_dOMNyZkGYJGUSZOWHk_kDKFTInmpcmS17Zp4Vf1Bxj64sj_1f-8URw8j6dAf0MPJnj9BlIq4JAcfOc1qvoqCHbKMliZ5gVozleMxYb5vxhNbX1C-hIC_TpzE-g4vSzppMcwCLwDOb4avSN01lF70ZqP5mExQOUVcD9dzvch6rtJ5soO8zB43AcB6wcuT1p=s2048" id="206" name="Google Shape;206;p13"/>
          <p:cNvPicPr preferRelativeResize="0"/>
          <p:nvPr>
            <p:ph idx="1" type="body"/>
          </p:nvPr>
        </p:nvPicPr>
        <p:blipFill rotWithShape="1">
          <a:blip r:embed="rId3">
            <a:alphaModFix/>
          </a:blip>
          <a:srcRect b="0" l="0" r="0" t="0"/>
          <a:stretch/>
        </p:blipFill>
        <p:spPr>
          <a:xfrm>
            <a:off x="223404" y="1202601"/>
            <a:ext cx="5872595" cy="5390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idx="1" type="body"/>
          </p:nvPr>
        </p:nvSpPr>
        <p:spPr>
          <a:xfrm>
            <a:off x="598846" y="1722268"/>
            <a:ext cx="3521476" cy="376080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IN" sz="2400">
                <a:latin typeface="Calibri"/>
                <a:ea typeface="Calibri"/>
                <a:cs typeface="Calibri"/>
                <a:sym typeface="Calibri"/>
              </a:rPr>
              <a:t>Preprocessing</a:t>
            </a:r>
            <a:endParaRPr sz="24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000"/>
              <a:buChar char="•"/>
            </a:pPr>
            <a:r>
              <a:rPr lang="en-IN" sz="2000">
                <a:latin typeface="Calibri"/>
                <a:ea typeface="Calibri"/>
                <a:cs typeface="Calibri"/>
                <a:sym typeface="Calibri"/>
              </a:rPr>
              <a:t>Rename columns and State names for uniformity</a:t>
            </a:r>
            <a:endParaRPr/>
          </a:p>
          <a:p>
            <a:pPr indent="-228600" lvl="0" marL="228600" rtl="0" algn="l">
              <a:lnSpc>
                <a:spcPct val="90000"/>
              </a:lnSpc>
              <a:spcBef>
                <a:spcPts val="1000"/>
              </a:spcBef>
              <a:spcAft>
                <a:spcPts val="0"/>
              </a:spcAft>
              <a:buClr>
                <a:schemeClr val="dk1"/>
              </a:buClr>
              <a:buSzPts val="2000"/>
              <a:buChar char="•"/>
            </a:pPr>
            <a:r>
              <a:rPr lang="en-IN" sz="2000">
                <a:latin typeface="Calibri"/>
                <a:ea typeface="Calibri"/>
                <a:cs typeface="Calibri"/>
                <a:sym typeface="Calibri"/>
              </a:rPr>
              <a:t>Fix multi line header</a:t>
            </a:r>
            <a:endParaRPr/>
          </a:p>
          <a:p>
            <a:pPr indent="-228600" lvl="0" marL="228600" rtl="0" algn="l">
              <a:lnSpc>
                <a:spcPct val="90000"/>
              </a:lnSpc>
              <a:spcBef>
                <a:spcPts val="1000"/>
              </a:spcBef>
              <a:spcAft>
                <a:spcPts val="0"/>
              </a:spcAft>
              <a:buClr>
                <a:schemeClr val="dk1"/>
              </a:buClr>
              <a:buSzPts val="2000"/>
              <a:buChar char="•"/>
            </a:pPr>
            <a:r>
              <a:rPr lang="en-IN" sz="2000">
                <a:latin typeface="Calibri"/>
                <a:ea typeface="Calibri"/>
                <a:cs typeface="Calibri"/>
                <a:sym typeface="Calibri"/>
              </a:rPr>
              <a:t>Change date format</a:t>
            </a:r>
            <a:endParaRPr/>
          </a:p>
          <a:p>
            <a:pPr indent="-114300" lvl="0" marL="228600" rtl="0" algn="l">
              <a:lnSpc>
                <a:spcPct val="90000"/>
              </a:lnSpc>
              <a:spcBef>
                <a:spcPts val="1000"/>
              </a:spcBef>
              <a:spcAft>
                <a:spcPts val="0"/>
              </a:spcAft>
              <a:buClr>
                <a:schemeClr val="dk1"/>
              </a:buClr>
              <a:buSzPts val="1800"/>
              <a:buNone/>
            </a:pPr>
            <a:r>
              <a:t/>
            </a:r>
            <a:endParaRPr sz="1800"/>
          </a:p>
        </p:txBody>
      </p:sp>
      <p:sp>
        <p:nvSpPr>
          <p:cNvPr id="212" name="Google Shape;212;p14"/>
          <p:cNvSpPr txBox="1"/>
          <p:nvPr/>
        </p:nvSpPr>
        <p:spPr>
          <a:xfrm>
            <a:off x="3412294" y="619060"/>
            <a:ext cx="801139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Government Hospitals Data</a:t>
            </a:r>
            <a:endParaRPr/>
          </a:p>
        </p:txBody>
      </p:sp>
      <p:sp>
        <p:nvSpPr>
          <p:cNvPr id="213" name="Google Shape;213;p14"/>
          <p:cNvSpPr txBox="1"/>
          <p:nvPr>
            <p:ph idx="3" type="body"/>
          </p:nvPr>
        </p:nvSpPr>
        <p:spPr>
          <a:xfrm>
            <a:off x="7902208" y="1722268"/>
            <a:ext cx="3521476" cy="3760804"/>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14" name="Google Shape;214;p14"/>
          <p:cNvSpPr/>
          <p:nvPr/>
        </p:nvSpPr>
        <p:spPr>
          <a:xfrm>
            <a:off x="4131111" y="1806957"/>
            <a:ext cx="352147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pic>
        <p:nvPicPr>
          <p:cNvPr id="215" name="Google Shape;215;p14"/>
          <p:cNvPicPr preferRelativeResize="0"/>
          <p:nvPr>
            <p:ph idx="2" type="body"/>
          </p:nvPr>
        </p:nvPicPr>
        <p:blipFill rotWithShape="1">
          <a:blip r:embed="rId3">
            <a:alphaModFix/>
          </a:blip>
          <a:srcRect b="32915" l="22720" r="24162" t="35680"/>
          <a:stretch/>
        </p:blipFill>
        <p:spPr>
          <a:xfrm>
            <a:off x="3807613" y="1536700"/>
            <a:ext cx="8011389" cy="492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nvSpPr>
        <p:spPr>
          <a:xfrm>
            <a:off x="2209800" y="120240"/>
            <a:ext cx="9855200" cy="1122871"/>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Difference between Required and Available hospital beds as per WHO Standards</a:t>
            </a:r>
            <a:endParaRPr b="1" sz="3200">
              <a:solidFill>
                <a:schemeClr val="dk1"/>
              </a:solidFill>
              <a:latin typeface="Calibri"/>
              <a:ea typeface="Calibri"/>
              <a:cs typeface="Calibri"/>
              <a:sym typeface="Calibri"/>
            </a:endParaRPr>
          </a:p>
        </p:txBody>
      </p:sp>
      <p:pic>
        <p:nvPicPr>
          <p:cNvPr id="221" name="Google Shape;221;p15"/>
          <p:cNvPicPr preferRelativeResize="0"/>
          <p:nvPr>
            <p:ph idx="2" type="body"/>
          </p:nvPr>
        </p:nvPicPr>
        <p:blipFill rotWithShape="1">
          <a:blip r:embed="rId3">
            <a:alphaModFix/>
          </a:blip>
          <a:srcRect b="9142" l="27658" r="33777" t="19228"/>
          <a:stretch/>
        </p:blipFill>
        <p:spPr>
          <a:xfrm>
            <a:off x="2486025" y="1197893"/>
            <a:ext cx="6915150" cy="5361715"/>
          </a:xfrm>
          <a:prstGeom prst="rect">
            <a:avLst/>
          </a:prstGeom>
          <a:noFill/>
          <a:ln>
            <a:noFill/>
          </a:ln>
          <a:effectLst>
            <a:outerShdw blurRad="292100" rotWithShape="0" algn="tl" dir="2700000" dist="139700">
              <a:srgbClr val="333333">
                <a:alpha val="64705"/>
              </a:srgbClr>
            </a:outerShdw>
          </a:effectLst>
        </p:spPr>
      </p:pic>
      <p:sp>
        <p:nvSpPr>
          <p:cNvPr id="222" name="Google Shape;222;p15"/>
          <p:cNvSpPr txBox="1"/>
          <p:nvPr>
            <p:ph idx="1" type="body"/>
          </p:nvPr>
        </p:nvSpPr>
        <p:spPr>
          <a:xfrm>
            <a:off x="914400" y="1697857"/>
            <a:ext cx="5181600" cy="412256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br>
              <a:rPr lang="en-IN"/>
            </a:br>
            <a:br>
              <a:rPr lang="en-IN"/>
            </a:br>
            <a:br>
              <a:rPr lang="en-IN"/>
            </a:br>
            <a:br>
              <a:rPr lang="en-IN"/>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nvSpPr>
        <p:spPr>
          <a:xfrm>
            <a:off x="2108200" y="204960"/>
            <a:ext cx="1090295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Government hospitals required to install to meet Standards </a:t>
            </a:r>
            <a:endParaRPr b="0" sz="3200">
              <a:solidFill>
                <a:schemeClr val="dk1"/>
              </a:solidFill>
              <a:latin typeface="Calibri"/>
              <a:ea typeface="Calibri"/>
              <a:cs typeface="Calibri"/>
              <a:sym typeface="Calibri"/>
            </a:endParaRPr>
          </a:p>
        </p:txBody>
      </p:sp>
      <p:sp>
        <p:nvSpPr>
          <p:cNvPr id="228" name="Google Shape;228;p16"/>
          <p:cNvSpPr txBox="1"/>
          <p:nvPr>
            <p:ph idx="1" type="body"/>
          </p:nvPr>
        </p:nvSpPr>
        <p:spPr>
          <a:xfrm>
            <a:off x="914400" y="1697857"/>
            <a:ext cx="5181600" cy="412256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br>
              <a:rPr lang="en-IN"/>
            </a:br>
            <a:br>
              <a:rPr lang="en-IN"/>
            </a:br>
            <a:br>
              <a:rPr lang="en-IN"/>
            </a:br>
            <a:br>
              <a:rPr lang="en-IN"/>
            </a:br>
            <a:endParaRPr/>
          </a:p>
        </p:txBody>
      </p:sp>
      <p:pic>
        <p:nvPicPr>
          <p:cNvPr id="229" name="Google Shape;229;p16"/>
          <p:cNvPicPr preferRelativeResize="0"/>
          <p:nvPr>
            <p:ph idx="2" type="body"/>
          </p:nvPr>
        </p:nvPicPr>
        <p:blipFill rotWithShape="1">
          <a:blip r:embed="rId3">
            <a:alphaModFix/>
          </a:blip>
          <a:srcRect b="15250" l="27574" r="33272" t="22658"/>
          <a:stretch/>
        </p:blipFill>
        <p:spPr>
          <a:xfrm>
            <a:off x="2759075" y="1037576"/>
            <a:ext cx="6235699" cy="5407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887451" y="1741425"/>
            <a:ext cx="10515600" cy="595932"/>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Highlights &amp; Standout Features:</a:t>
            </a:r>
            <a:endParaRPr/>
          </a:p>
        </p:txBody>
      </p:sp>
      <p:sp>
        <p:nvSpPr>
          <p:cNvPr id="235" name="Google Shape;235;p17"/>
          <p:cNvSpPr txBox="1"/>
          <p:nvPr>
            <p:ph idx="1" type="body"/>
          </p:nvPr>
        </p:nvSpPr>
        <p:spPr>
          <a:xfrm>
            <a:off x="887450" y="2590800"/>
            <a:ext cx="10515600" cy="299720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t/>
            </a:r>
            <a:endParaRPr sz="2600">
              <a:latin typeface="Calibri"/>
              <a:ea typeface="Calibri"/>
              <a:cs typeface="Calibri"/>
              <a:sym typeface="Calibri"/>
            </a:endParaRPr>
          </a:p>
          <a:p>
            <a:pPr indent="-228600" lvl="0" marL="228600" rtl="0" algn="l">
              <a:lnSpc>
                <a:spcPct val="90000"/>
              </a:lnSpc>
              <a:spcBef>
                <a:spcPts val="1000"/>
              </a:spcBef>
              <a:spcAft>
                <a:spcPts val="0"/>
              </a:spcAft>
              <a:buClr>
                <a:schemeClr val="dk1"/>
              </a:buClr>
              <a:buSzPct val="100000"/>
              <a:buChar char="•"/>
            </a:pPr>
            <a:r>
              <a:rPr lang="en-IN" sz="2600">
                <a:latin typeface="Calibri"/>
                <a:ea typeface="Calibri"/>
                <a:cs typeface="Calibri"/>
                <a:sym typeface="Calibri"/>
              </a:rPr>
              <a:t>Create reusable functions for common data processing tasks, such as extracting basic information and renaming states and districts uniformly.</a:t>
            </a:r>
            <a:endParaRPr/>
          </a:p>
          <a:p>
            <a:pPr indent="-228600" lvl="1" marL="685800" rtl="0" algn="l">
              <a:lnSpc>
                <a:spcPct val="90000"/>
              </a:lnSpc>
              <a:spcBef>
                <a:spcPts val="500"/>
              </a:spcBef>
              <a:spcAft>
                <a:spcPts val="0"/>
              </a:spcAft>
              <a:buClr>
                <a:schemeClr val="dk1"/>
              </a:buClr>
              <a:buSzPct val="100000"/>
              <a:buChar char="•"/>
            </a:pPr>
            <a:r>
              <a:rPr lang="en-IN" sz="2200">
                <a:latin typeface="Calibri"/>
                <a:ea typeface="Calibri"/>
                <a:cs typeface="Calibri"/>
                <a:sym typeface="Calibri"/>
              </a:rPr>
              <a:t>The BasicInfo function can extract essential information from every dataset, such as number of observations, variables, data types, and missing values.</a:t>
            </a:r>
            <a:endParaRPr/>
          </a:p>
          <a:p>
            <a:pPr indent="-228600" lvl="1" marL="685800" rtl="0" algn="l">
              <a:lnSpc>
                <a:spcPct val="90000"/>
              </a:lnSpc>
              <a:spcBef>
                <a:spcPts val="500"/>
              </a:spcBef>
              <a:spcAft>
                <a:spcPts val="0"/>
              </a:spcAft>
              <a:buClr>
                <a:schemeClr val="dk1"/>
              </a:buClr>
              <a:buSzPct val="100000"/>
              <a:buChar char="•"/>
            </a:pPr>
            <a:r>
              <a:rPr lang="en-IN" sz="2200">
                <a:latin typeface="Calibri"/>
                <a:ea typeface="Calibri"/>
                <a:cs typeface="Calibri"/>
                <a:sym typeface="Calibri"/>
              </a:rPr>
              <a:t>The Rename function can standardize state and district names across all datasets, making it easier to merge and analyze data.</a:t>
            </a:r>
            <a:endParaRPr/>
          </a:p>
          <a:p>
            <a:pPr indent="-228600" lvl="0" marL="228600" rtl="0" algn="l">
              <a:lnSpc>
                <a:spcPct val="90000"/>
              </a:lnSpc>
              <a:spcBef>
                <a:spcPts val="1000"/>
              </a:spcBef>
              <a:spcAft>
                <a:spcPts val="0"/>
              </a:spcAft>
              <a:buClr>
                <a:schemeClr val="dk1"/>
              </a:buClr>
              <a:buSzPct val="100000"/>
              <a:buChar char="•"/>
            </a:pPr>
            <a:r>
              <a:rPr lang="en-IN" sz="2600">
                <a:latin typeface="Calibri"/>
                <a:ea typeface="Calibri"/>
                <a:cs typeface="Calibri"/>
                <a:sym typeface="Calibri"/>
              </a:rPr>
              <a:t>Use geospatial analysis tools like Geopandas to create informative visualizations and improve understanding of state-wise comparisons.</a:t>
            </a:r>
            <a:endParaRPr/>
          </a:p>
          <a:p>
            <a:pPr indent="0" lvl="0" marL="0" rtl="0" algn="l">
              <a:lnSpc>
                <a:spcPct val="90000"/>
              </a:lnSpc>
              <a:spcBef>
                <a:spcPts val="1000"/>
              </a:spcBef>
              <a:spcAft>
                <a:spcPts val="0"/>
              </a:spcAft>
              <a:buClr>
                <a:schemeClr val="dk1"/>
              </a:buClr>
              <a:buSzPct val="100000"/>
              <a:buNone/>
            </a:pPr>
            <a:r>
              <a:t/>
            </a:r>
            <a:endParaRPr b="1" sz="2000">
              <a:latin typeface="Calibri"/>
              <a:ea typeface="Calibri"/>
              <a:cs typeface="Calibri"/>
              <a:sym typeface="Calibri"/>
            </a:endParaRPr>
          </a:p>
          <a:p>
            <a:pPr indent="-134619" lvl="1" marL="685800" rtl="0" algn="l">
              <a:lnSpc>
                <a:spcPct val="90000"/>
              </a:lnSpc>
              <a:spcBef>
                <a:spcPts val="500"/>
              </a:spcBef>
              <a:spcAft>
                <a:spcPts val="0"/>
              </a:spcAft>
              <a:buClr>
                <a:schemeClr val="dk1"/>
              </a:buClr>
              <a:buSzPct val="100000"/>
              <a:buNone/>
            </a:pPr>
            <a:r>
              <a:t/>
            </a:r>
            <a:endParaRPr sz="1600">
              <a:latin typeface="Calibri"/>
              <a:ea typeface="Calibri"/>
              <a:cs typeface="Calibri"/>
              <a:sym typeface="Calibri"/>
            </a:endParaRPr>
          </a:p>
          <a:p>
            <a:pPr indent="-134619" lvl="1" marL="685800" rtl="0" algn="l">
              <a:lnSpc>
                <a:spcPct val="90000"/>
              </a:lnSpc>
              <a:spcBef>
                <a:spcPts val="500"/>
              </a:spcBef>
              <a:spcAft>
                <a:spcPts val="0"/>
              </a:spcAft>
              <a:buClr>
                <a:schemeClr val="dk1"/>
              </a:buClr>
              <a:buSzPct val="100000"/>
              <a:buNone/>
            </a:pPr>
            <a:r>
              <a:t/>
            </a:r>
            <a:endParaRPr sz="1600">
              <a:latin typeface="Calibri"/>
              <a:ea typeface="Calibri"/>
              <a:cs typeface="Calibri"/>
              <a:sym typeface="Calibri"/>
            </a:endParaRPr>
          </a:p>
          <a:p>
            <a:pPr indent="-134619" lvl="1" marL="685800" rtl="0" algn="l">
              <a:lnSpc>
                <a:spcPct val="90000"/>
              </a:lnSpc>
              <a:spcBef>
                <a:spcPts val="500"/>
              </a:spcBef>
              <a:spcAft>
                <a:spcPts val="0"/>
              </a:spcAft>
              <a:buClr>
                <a:schemeClr val="dk1"/>
              </a:buClr>
              <a:buSzPct val="100000"/>
              <a:buNone/>
            </a:pPr>
            <a:r>
              <a:t/>
            </a:r>
            <a:endParaRPr b="1"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nvSpPr>
        <p:spPr>
          <a:xfrm>
            <a:off x="612775" y="985023"/>
            <a:ext cx="721360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   Optimization and Best Practices Used</a:t>
            </a:r>
            <a:endParaRPr/>
          </a:p>
        </p:txBody>
      </p:sp>
      <p:sp>
        <p:nvSpPr>
          <p:cNvPr id="241" name="Google Shape;241;p18"/>
          <p:cNvSpPr/>
          <p:nvPr/>
        </p:nvSpPr>
        <p:spPr>
          <a:xfrm>
            <a:off x="885825" y="2067088"/>
            <a:ext cx="9613900" cy="272382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Optimize data processing by leveraging the vectorization capabilities of Pandas instead of looping, which can improve performance and enable parallel processing. </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Implement best practices for code reuse by creating user-defined functions to clean and transform dirty data frames. By modularizing code and separating concerns, we can improve code maintainability and reduce redundancy</a:t>
            </a:r>
            <a:endParaRPr sz="2000">
              <a:solidFill>
                <a:srgbClr val="0C0C0C"/>
              </a:solidFill>
              <a:latin typeface="Calibri"/>
              <a:ea typeface="Calibri"/>
              <a:cs typeface="Calibri"/>
              <a:sym typeface="Calibri"/>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nvSpPr>
        <p:spPr>
          <a:xfrm>
            <a:off x="2489200" y="242073"/>
            <a:ext cx="721360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                        Conclusions</a:t>
            </a:r>
            <a:endParaRPr/>
          </a:p>
        </p:txBody>
      </p:sp>
      <p:sp>
        <p:nvSpPr>
          <p:cNvPr id="247" name="Google Shape;247;p19"/>
          <p:cNvSpPr/>
          <p:nvPr/>
        </p:nvSpPr>
        <p:spPr>
          <a:xfrm>
            <a:off x="914400" y="1308100"/>
            <a:ext cx="9613900" cy="5293757"/>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C0C0C"/>
              </a:buClr>
              <a:buSzPts val="1800"/>
              <a:buFont typeface="Arial"/>
              <a:buChar char="•"/>
            </a:pPr>
            <a:r>
              <a:rPr lang="en-IN" sz="1800">
                <a:solidFill>
                  <a:srgbClr val="0C0C0C"/>
                </a:solidFill>
                <a:latin typeface="Calibri"/>
                <a:ea typeface="Calibri"/>
                <a:cs typeface="Calibri"/>
                <a:sym typeface="Calibri"/>
              </a:rPr>
              <a:t>3 States which need more hospital beds at the earliest</a:t>
            </a:r>
            <a:endParaRPr/>
          </a:p>
          <a:p>
            <a:pPr indent="-285750" lvl="1" marL="742950" marR="0" rtl="0" algn="l">
              <a:spcBef>
                <a:spcPts val="0"/>
              </a:spcBef>
              <a:spcAft>
                <a:spcPts val="0"/>
              </a:spcAft>
              <a:buClr>
                <a:srgbClr val="3F3F3F"/>
              </a:buClr>
              <a:buSzPts val="1700"/>
              <a:buFont typeface="Arial"/>
              <a:buChar char="•"/>
            </a:pPr>
            <a:r>
              <a:rPr b="0" i="0" lang="en-IN" sz="1700" u="none" cap="none" strike="noStrike">
                <a:solidFill>
                  <a:srgbClr val="3F3F3F"/>
                </a:solidFill>
                <a:latin typeface="Calibri"/>
                <a:ea typeface="Calibri"/>
                <a:cs typeface="Calibri"/>
                <a:sym typeface="Calibri"/>
              </a:rPr>
              <a:t>1. Bihar   2. Jharkhand    3. Uttar Pradesh</a:t>
            </a:r>
            <a:endParaRPr/>
          </a:p>
          <a:p>
            <a:pPr indent="-219075" lvl="1" marL="742950" marR="0" rtl="0" algn="l">
              <a:spcBef>
                <a:spcPts val="0"/>
              </a:spcBef>
              <a:spcAft>
                <a:spcPts val="0"/>
              </a:spcAft>
              <a:buClr>
                <a:schemeClr val="dk1"/>
              </a:buClr>
              <a:buSzPts val="1050"/>
              <a:buFont typeface="Arial"/>
              <a:buNone/>
            </a:pPr>
            <a:r>
              <a:t/>
            </a:r>
            <a:endParaRPr b="0" i="0" sz="1050" u="none" cap="none" strike="noStrike">
              <a:solidFill>
                <a:srgbClr val="3F3F3F"/>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3 States which have more difference between required and available beds as per WHO standards</a:t>
            </a:r>
            <a:endParaRPr/>
          </a:p>
          <a:p>
            <a:pPr indent="-285750" lvl="1" marL="742950" marR="0" rtl="0" algn="l">
              <a:spcBef>
                <a:spcPts val="0"/>
              </a:spcBef>
              <a:spcAft>
                <a:spcPts val="0"/>
              </a:spcAft>
              <a:buClr>
                <a:srgbClr val="3F3F3F"/>
              </a:buClr>
              <a:buSzPts val="1700"/>
              <a:buFont typeface="Arial"/>
              <a:buChar char="•"/>
            </a:pPr>
            <a:r>
              <a:rPr b="0" i="0" lang="en-IN" sz="1700" u="none" cap="none" strike="noStrike">
                <a:solidFill>
                  <a:srgbClr val="3F3F3F"/>
                </a:solidFill>
                <a:latin typeface="Calibri"/>
                <a:ea typeface="Calibri"/>
                <a:cs typeface="Calibri"/>
                <a:sym typeface="Calibri"/>
              </a:rPr>
              <a:t>1. Uttar Pradesh    2. Maharashtra    3. Bihar</a:t>
            </a:r>
            <a:endParaRPr/>
          </a:p>
          <a:p>
            <a:pPr indent="0" lvl="1" marL="457200" marR="0" rtl="0" algn="l">
              <a:spcBef>
                <a:spcPts val="0"/>
              </a:spcBef>
              <a:spcAft>
                <a:spcPts val="0"/>
              </a:spcAft>
              <a:buNone/>
            </a:pPr>
            <a:r>
              <a:t/>
            </a:r>
            <a:endParaRPr b="0" i="0" sz="1050" u="none" cap="none" strike="noStrike">
              <a:solidFill>
                <a:srgbClr val="3F3F3F"/>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3 States which needs immediate installation of Hospitals</a:t>
            </a:r>
            <a:endParaRPr/>
          </a:p>
          <a:p>
            <a:pPr indent="-114300" lvl="1" marL="457200" marR="0" rtl="0" algn="l">
              <a:spcBef>
                <a:spcPts val="0"/>
              </a:spcBef>
              <a:spcAft>
                <a:spcPts val="0"/>
              </a:spcAft>
              <a:buClr>
                <a:srgbClr val="3F3F3F"/>
              </a:buClr>
              <a:buSzPts val="1800"/>
              <a:buFont typeface="Arial"/>
              <a:buChar char="•"/>
            </a:pPr>
            <a:r>
              <a:rPr b="0" i="0" lang="en-IN" sz="1800" u="none" cap="none" strike="noStrike">
                <a:solidFill>
                  <a:srgbClr val="3F3F3F"/>
                </a:solidFill>
                <a:latin typeface="Calibri"/>
                <a:ea typeface="Calibri"/>
                <a:cs typeface="Calibri"/>
                <a:sym typeface="Calibri"/>
              </a:rPr>
              <a:t>    1. Uttar Pradesh     2. Bihar    3. Odisha</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analysis highlights the need for policymakers and stakeholders to focus on improving healthcare facilities in these states. </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114300" lvl="0" marL="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government needs to invest in healthcare infrastructure, increase funding for healthcare, and encourage public-private partnerships to bridge the gap between required and available healthcare facilities.</a:t>
            </a:r>
            <a:endParaRPr sz="1800">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700" u="none" cap="none" strike="noStrike">
              <a:solidFill>
                <a:srgbClr val="3F3F3F"/>
              </a:solidFill>
              <a:latin typeface="Calibri"/>
              <a:ea typeface="Calibri"/>
              <a:cs typeface="Calibri"/>
              <a:sym typeface="Calibri"/>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3F3F3F"/>
              </a:solidFill>
              <a:latin typeface="Calibri"/>
              <a:ea typeface="Calibri"/>
              <a:cs typeface="Calibri"/>
              <a:sym typeface="Calibri"/>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a:p>
            <a:pPr indent="-177800" lvl="1" marL="742950" marR="0" rtl="0" algn="l">
              <a:spcBef>
                <a:spcPts val="0"/>
              </a:spcBef>
              <a:spcAft>
                <a:spcPts val="0"/>
              </a:spcAft>
              <a:buClr>
                <a:schemeClr val="dk1"/>
              </a:buClr>
              <a:buSzPts val="1700"/>
              <a:buFont typeface="Arial"/>
              <a:buNone/>
            </a:pPr>
            <a:r>
              <a:t/>
            </a:r>
            <a:endParaRPr b="0" i="0" sz="1700" u="none" cap="none" strike="noStrike">
              <a:solidFill>
                <a:srgbClr val="59595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idx="1" type="body"/>
          </p:nvPr>
        </p:nvSpPr>
        <p:spPr>
          <a:xfrm>
            <a:off x="2114550" y="1552576"/>
            <a:ext cx="7753350" cy="33718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IN"/>
              <a:t>Health Care Analysis</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rPr lang="en-IN" sz="2400"/>
              <a:t>- Narendra Reddy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026217" y="1587023"/>
            <a:ext cx="3932237" cy="595932"/>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a:latin typeface="Calibri"/>
                <a:ea typeface="Calibri"/>
                <a:cs typeface="Calibri"/>
                <a:sym typeface="Calibri"/>
              </a:rPr>
              <a:t>Roadblocks</a:t>
            </a:r>
            <a:endParaRPr/>
          </a:p>
        </p:txBody>
      </p:sp>
      <p:sp>
        <p:nvSpPr>
          <p:cNvPr id="253" name="Google Shape;253;p20"/>
          <p:cNvSpPr txBox="1"/>
          <p:nvPr>
            <p:ph idx="1" type="body"/>
          </p:nvPr>
        </p:nvSpPr>
        <p:spPr>
          <a:xfrm>
            <a:off x="5055722" y="1580223"/>
            <a:ext cx="6254427" cy="4217743"/>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p>
        </p:txBody>
      </p:sp>
      <p:sp>
        <p:nvSpPr>
          <p:cNvPr id="254" name="Google Shape;254;p20"/>
          <p:cNvSpPr txBox="1"/>
          <p:nvPr>
            <p:ph idx="2" type="body"/>
          </p:nvPr>
        </p:nvSpPr>
        <p:spPr>
          <a:xfrm>
            <a:off x="1026218" y="2565646"/>
            <a:ext cx="3932237" cy="3232320"/>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rgbClr val="3F3F3F"/>
              </a:buClr>
              <a:buSzPts val="2000"/>
              <a:buFont typeface="Arial"/>
              <a:buChar char="•"/>
            </a:pPr>
            <a:r>
              <a:rPr lang="en-IN" sz="2000">
                <a:solidFill>
                  <a:srgbClr val="3F3F3F"/>
                </a:solidFill>
                <a:latin typeface="Calibri"/>
                <a:ea typeface="Calibri"/>
                <a:cs typeface="Calibri"/>
                <a:sym typeface="Calibri"/>
              </a:rPr>
              <a:t>Insufficient data to calculate Urban to rural population ratio.</a:t>
            </a:r>
            <a:endParaRPr/>
          </a:p>
          <a:p>
            <a:pPr indent="-285750" lvl="0" marL="285750" rtl="0" algn="l">
              <a:lnSpc>
                <a:spcPct val="90000"/>
              </a:lnSpc>
              <a:spcBef>
                <a:spcPts val="1000"/>
              </a:spcBef>
              <a:spcAft>
                <a:spcPts val="0"/>
              </a:spcAft>
              <a:buClr>
                <a:srgbClr val="3F3F3F"/>
              </a:buClr>
              <a:buSzPts val="2000"/>
              <a:buFont typeface="Arial"/>
              <a:buChar char="•"/>
            </a:pPr>
            <a:r>
              <a:rPr lang="en-IN" sz="2000">
                <a:solidFill>
                  <a:srgbClr val="3F3F3F"/>
                </a:solidFill>
                <a:latin typeface="Calibri"/>
                <a:ea typeface="Calibri"/>
                <a:cs typeface="Calibri"/>
                <a:sym typeface="Calibri"/>
              </a:rPr>
              <a:t>Private hospitals data is not available.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nvSpPr>
        <p:spPr>
          <a:xfrm>
            <a:off x="1394979" y="1342798"/>
            <a:ext cx="6094268" cy="470000"/>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lang="en-IN" sz="3200">
                <a:solidFill>
                  <a:schemeClr val="dk1"/>
                </a:solidFill>
                <a:latin typeface="Calibri"/>
                <a:ea typeface="Calibri"/>
                <a:cs typeface="Calibri"/>
                <a:sym typeface="Calibri"/>
              </a:rPr>
              <a:t>Future Scope:</a:t>
            </a:r>
            <a:endParaRPr/>
          </a:p>
        </p:txBody>
      </p:sp>
      <p:sp>
        <p:nvSpPr>
          <p:cNvPr id="260" name="Google Shape;260;p21"/>
          <p:cNvSpPr/>
          <p:nvPr/>
        </p:nvSpPr>
        <p:spPr>
          <a:xfrm>
            <a:off x="1394979" y="2057399"/>
            <a:ext cx="805382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D1D5DB"/>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Investigate correlations between different variables in the data, such as the relationship between hospital bed count and population density.</a:t>
            </a:r>
            <a:endParaRPr/>
          </a:p>
          <a:p>
            <a:pPr indent="-215900" lvl="0" marL="285750" marR="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By comparing performance across states, we can identify best practices and areas for improvement, which can inform evidence-based policies and interventions.</a:t>
            </a:r>
            <a:endParaRPr/>
          </a:p>
          <a:p>
            <a:pPr indent="-215900" lvl="0" marL="285750" marR="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Optimize code to increase efficiency and reduce processing time.</a:t>
            </a: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idx="1" type="body"/>
          </p:nvPr>
        </p:nvSpPr>
        <p:spPr>
          <a:xfrm>
            <a:off x="3132339" y="3230530"/>
            <a:ext cx="6153704" cy="82391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8000"/>
              <a:buNone/>
            </a:pPr>
            <a:r>
              <a:rPr lang="en-IN"/>
              <a:t>Thank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3"/>
          <p:cNvPicPr preferRelativeResize="0"/>
          <p:nvPr/>
        </p:nvPicPr>
        <p:blipFill rotWithShape="1">
          <a:blip r:embed="rId3">
            <a:alphaModFix/>
          </a:blip>
          <a:srcRect b="0" l="0" r="0" t="0"/>
          <a:stretch/>
        </p:blipFill>
        <p:spPr>
          <a:xfrm>
            <a:off x="7926705" y="4881568"/>
            <a:ext cx="2732625" cy="797068"/>
          </a:xfrm>
          <a:prstGeom prst="rect">
            <a:avLst/>
          </a:prstGeom>
          <a:noFill/>
          <a:ln>
            <a:noFill/>
          </a:ln>
        </p:spPr>
      </p:pic>
      <p:pic>
        <p:nvPicPr>
          <p:cNvPr id="271" name="Google Shape;271;p23"/>
          <p:cNvPicPr preferRelativeResize="0"/>
          <p:nvPr/>
        </p:nvPicPr>
        <p:blipFill rotWithShape="1">
          <a:blip r:embed="rId4">
            <a:alphaModFix/>
          </a:blip>
          <a:srcRect b="0" l="0" r="0" t="0"/>
          <a:stretch/>
        </p:blipFill>
        <p:spPr>
          <a:xfrm>
            <a:off x="7924516" y="3527955"/>
            <a:ext cx="2566421" cy="338329"/>
          </a:xfrm>
          <a:prstGeom prst="rect">
            <a:avLst/>
          </a:prstGeom>
          <a:noFill/>
          <a:ln>
            <a:noFill/>
          </a:ln>
        </p:spPr>
      </p:pic>
      <p:pic>
        <p:nvPicPr>
          <p:cNvPr id="272" name="Google Shape;272;p23"/>
          <p:cNvPicPr preferRelativeResize="0"/>
          <p:nvPr/>
        </p:nvPicPr>
        <p:blipFill rotWithShape="1">
          <a:blip r:embed="rId5">
            <a:alphaModFix/>
          </a:blip>
          <a:srcRect b="0" l="0" r="0" t="0"/>
          <a:stretch/>
        </p:blipFill>
        <p:spPr>
          <a:xfrm>
            <a:off x="3200798" y="725301"/>
            <a:ext cx="1825756" cy="1712979"/>
          </a:xfrm>
          <a:prstGeom prst="rect">
            <a:avLst/>
          </a:prstGeom>
          <a:noFill/>
          <a:ln>
            <a:noFill/>
          </a:ln>
        </p:spPr>
      </p:pic>
      <p:pic>
        <p:nvPicPr>
          <p:cNvPr id="273" name="Google Shape;273;p23"/>
          <p:cNvPicPr preferRelativeResize="0"/>
          <p:nvPr/>
        </p:nvPicPr>
        <p:blipFill rotWithShape="1">
          <a:blip r:embed="rId6">
            <a:alphaModFix/>
          </a:blip>
          <a:srcRect b="0" l="0" r="0" t="0"/>
          <a:stretch/>
        </p:blipFill>
        <p:spPr>
          <a:xfrm>
            <a:off x="7750779" y="3956685"/>
            <a:ext cx="2740158" cy="338329"/>
          </a:xfrm>
          <a:prstGeom prst="rect">
            <a:avLst/>
          </a:prstGeom>
          <a:noFill/>
          <a:ln>
            <a:noFill/>
          </a:ln>
        </p:spPr>
      </p:pic>
      <p:pic>
        <p:nvPicPr>
          <p:cNvPr id="274" name="Google Shape;274;p23"/>
          <p:cNvPicPr preferRelativeResize="0"/>
          <p:nvPr/>
        </p:nvPicPr>
        <p:blipFill rotWithShape="1">
          <a:blip r:embed="rId7">
            <a:alphaModFix/>
          </a:blip>
          <a:srcRect b="0" l="0" r="0" t="0"/>
          <a:stretch/>
        </p:blipFill>
        <p:spPr>
          <a:xfrm>
            <a:off x="4424313" y="4503605"/>
            <a:ext cx="4112905" cy="290639"/>
          </a:xfrm>
          <a:prstGeom prst="rect">
            <a:avLst/>
          </a:prstGeom>
          <a:noFill/>
          <a:ln>
            <a:noFill/>
          </a:ln>
        </p:spPr>
      </p:pic>
      <p:pic>
        <p:nvPicPr>
          <p:cNvPr id="275" name="Google Shape;275;p23"/>
          <p:cNvPicPr preferRelativeResize="0"/>
          <p:nvPr/>
        </p:nvPicPr>
        <p:blipFill rotWithShape="1">
          <a:blip r:embed="rId8">
            <a:alphaModFix/>
          </a:blip>
          <a:srcRect b="0" l="0" r="0" t="0"/>
          <a:stretch/>
        </p:blipFill>
        <p:spPr>
          <a:xfrm>
            <a:off x="8574121" y="4384179"/>
            <a:ext cx="1916816" cy="460249"/>
          </a:xfrm>
          <a:prstGeom prst="rect">
            <a:avLst/>
          </a:prstGeom>
          <a:noFill/>
          <a:ln>
            <a:noFill/>
          </a:ln>
        </p:spPr>
      </p:pic>
      <p:pic>
        <p:nvPicPr>
          <p:cNvPr id="276" name="Google Shape;276;p23"/>
          <p:cNvPicPr preferRelativeResize="0"/>
          <p:nvPr/>
        </p:nvPicPr>
        <p:blipFill rotWithShape="1">
          <a:blip r:embed="rId9">
            <a:alphaModFix/>
          </a:blip>
          <a:srcRect b="0" l="0" r="0" t="0"/>
          <a:stretch/>
        </p:blipFill>
        <p:spPr>
          <a:xfrm>
            <a:off x="193582" y="1408168"/>
            <a:ext cx="2841274" cy="993650"/>
          </a:xfrm>
          <a:prstGeom prst="rect">
            <a:avLst/>
          </a:prstGeom>
          <a:noFill/>
          <a:ln>
            <a:noFill/>
          </a:ln>
        </p:spPr>
      </p:pic>
      <p:pic>
        <p:nvPicPr>
          <p:cNvPr id="277" name="Google Shape;277;p23"/>
          <p:cNvPicPr preferRelativeResize="0"/>
          <p:nvPr/>
        </p:nvPicPr>
        <p:blipFill rotWithShape="1">
          <a:blip r:embed="rId10">
            <a:alphaModFix/>
          </a:blip>
          <a:srcRect b="0" l="0" r="0" t="0"/>
          <a:stretch/>
        </p:blipFill>
        <p:spPr>
          <a:xfrm>
            <a:off x="9785659" y="4833853"/>
            <a:ext cx="2192223" cy="1280440"/>
          </a:xfrm>
          <a:prstGeom prst="rect">
            <a:avLst/>
          </a:prstGeom>
          <a:noFill/>
          <a:ln>
            <a:noFill/>
          </a:ln>
        </p:spPr>
      </p:pic>
      <p:pic>
        <p:nvPicPr>
          <p:cNvPr id="278" name="Google Shape;278;p23"/>
          <p:cNvPicPr preferRelativeResize="0"/>
          <p:nvPr/>
        </p:nvPicPr>
        <p:blipFill rotWithShape="1">
          <a:blip r:embed="rId11">
            <a:alphaModFix/>
          </a:blip>
          <a:srcRect b="0" l="0" r="0" t="0"/>
          <a:stretch/>
        </p:blipFill>
        <p:spPr>
          <a:xfrm>
            <a:off x="249676" y="2928508"/>
            <a:ext cx="1575311" cy="1215241"/>
          </a:xfrm>
          <a:prstGeom prst="rect">
            <a:avLst/>
          </a:prstGeom>
          <a:noFill/>
          <a:ln>
            <a:noFill/>
          </a:ln>
        </p:spPr>
      </p:pic>
      <p:pic>
        <p:nvPicPr>
          <p:cNvPr id="279" name="Google Shape;279;p23"/>
          <p:cNvPicPr preferRelativeResize="0"/>
          <p:nvPr/>
        </p:nvPicPr>
        <p:blipFill rotWithShape="1">
          <a:blip r:embed="rId12">
            <a:alphaModFix/>
          </a:blip>
          <a:srcRect b="0" l="0" r="0" t="0"/>
          <a:stretch/>
        </p:blipFill>
        <p:spPr>
          <a:xfrm>
            <a:off x="2263533" y="5547577"/>
            <a:ext cx="1833667" cy="527685"/>
          </a:xfrm>
          <a:prstGeom prst="rect">
            <a:avLst/>
          </a:prstGeom>
          <a:noFill/>
          <a:ln>
            <a:noFill/>
          </a:ln>
        </p:spPr>
      </p:pic>
      <p:pic>
        <p:nvPicPr>
          <p:cNvPr id="280" name="Google Shape;280;p23"/>
          <p:cNvPicPr preferRelativeResize="0"/>
          <p:nvPr/>
        </p:nvPicPr>
        <p:blipFill rotWithShape="1">
          <a:blip r:embed="rId13">
            <a:alphaModFix/>
          </a:blip>
          <a:srcRect b="0" l="0" r="0" t="0"/>
          <a:stretch/>
        </p:blipFill>
        <p:spPr>
          <a:xfrm>
            <a:off x="6257145" y="3683744"/>
            <a:ext cx="1487427" cy="57912"/>
          </a:xfrm>
          <a:prstGeom prst="rect">
            <a:avLst/>
          </a:prstGeom>
          <a:noFill/>
          <a:ln>
            <a:noFill/>
          </a:ln>
        </p:spPr>
      </p:pic>
      <p:pic>
        <p:nvPicPr>
          <p:cNvPr id="281" name="Google Shape;281;p23"/>
          <p:cNvPicPr preferRelativeResize="0"/>
          <p:nvPr/>
        </p:nvPicPr>
        <p:blipFill rotWithShape="1">
          <a:blip r:embed="rId14">
            <a:alphaModFix/>
          </a:blip>
          <a:srcRect b="0" l="0" r="0" t="0"/>
          <a:stretch/>
        </p:blipFill>
        <p:spPr>
          <a:xfrm>
            <a:off x="7936800" y="5783501"/>
            <a:ext cx="2722530" cy="896294"/>
          </a:xfrm>
          <a:prstGeom prst="rect">
            <a:avLst/>
          </a:prstGeom>
          <a:noFill/>
          <a:ln>
            <a:noFill/>
          </a:ln>
        </p:spPr>
      </p:pic>
      <p:pic>
        <p:nvPicPr>
          <p:cNvPr id="282" name="Google Shape;282;p23"/>
          <p:cNvPicPr preferRelativeResize="0"/>
          <p:nvPr/>
        </p:nvPicPr>
        <p:blipFill rotWithShape="1">
          <a:blip r:embed="rId15">
            <a:alphaModFix/>
          </a:blip>
          <a:srcRect b="0" l="0" r="0" t="0"/>
          <a:stretch/>
        </p:blipFill>
        <p:spPr>
          <a:xfrm>
            <a:off x="3748016" y="3039303"/>
            <a:ext cx="1002794" cy="993650"/>
          </a:xfrm>
          <a:prstGeom prst="rect">
            <a:avLst/>
          </a:prstGeom>
          <a:noFill/>
          <a:ln>
            <a:noFill/>
          </a:ln>
        </p:spPr>
      </p:pic>
      <p:pic>
        <p:nvPicPr>
          <p:cNvPr id="283" name="Google Shape;283;p23"/>
          <p:cNvPicPr preferRelativeResize="0"/>
          <p:nvPr/>
        </p:nvPicPr>
        <p:blipFill rotWithShape="1">
          <a:blip r:embed="rId16">
            <a:alphaModFix/>
          </a:blip>
          <a:srcRect b="0" l="0" r="0" t="0"/>
          <a:stretch/>
        </p:blipFill>
        <p:spPr>
          <a:xfrm>
            <a:off x="1888524" y="2928508"/>
            <a:ext cx="1465103" cy="1083149"/>
          </a:xfrm>
          <a:prstGeom prst="rect">
            <a:avLst/>
          </a:prstGeom>
          <a:noFill/>
          <a:ln>
            <a:noFill/>
          </a:ln>
        </p:spPr>
      </p:pic>
      <p:pic>
        <p:nvPicPr>
          <p:cNvPr id="284" name="Google Shape;284;p23"/>
          <p:cNvPicPr preferRelativeResize="0"/>
          <p:nvPr/>
        </p:nvPicPr>
        <p:blipFill rotWithShape="1">
          <a:blip r:embed="rId17">
            <a:alphaModFix/>
          </a:blip>
          <a:srcRect b="0" l="0" r="0" t="0"/>
          <a:stretch/>
        </p:blipFill>
        <p:spPr>
          <a:xfrm>
            <a:off x="10812021" y="6340615"/>
            <a:ext cx="1255779" cy="289561"/>
          </a:xfrm>
          <a:prstGeom prst="rect">
            <a:avLst/>
          </a:prstGeom>
          <a:noFill/>
          <a:ln>
            <a:noFill/>
          </a:ln>
        </p:spPr>
      </p:pic>
      <p:pic>
        <p:nvPicPr>
          <p:cNvPr id="285" name="Google Shape;285;p23"/>
          <p:cNvPicPr preferRelativeResize="0"/>
          <p:nvPr/>
        </p:nvPicPr>
        <p:blipFill rotWithShape="1">
          <a:blip r:embed="rId18">
            <a:alphaModFix/>
          </a:blip>
          <a:srcRect b="0" l="0" r="0" t="0"/>
          <a:stretch/>
        </p:blipFill>
        <p:spPr>
          <a:xfrm>
            <a:off x="8025192" y="1336519"/>
            <a:ext cx="2308236" cy="1926019"/>
          </a:xfrm>
          <a:prstGeom prst="rect">
            <a:avLst/>
          </a:prstGeom>
          <a:noFill/>
          <a:ln>
            <a:noFill/>
          </a:ln>
        </p:spPr>
      </p:pic>
      <p:pic>
        <p:nvPicPr>
          <p:cNvPr id="286" name="Google Shape;286;p23"/>
          <p:cNvPicPr preferRelativeResize="0"/>
          <p:nvPr/>
        </p:nvPicPr>
        <p:blipFill rotWithShape="1">
          <a:blip r:embed="rId5">
            <a:alphaModFix/>
          </a:blip>
          <a:srcRect b="0" l="0" r="0" t="0"/>
          <a:stretch/>
        </p:blipFill>
        <p:spPr>
          <a:xfrm>
            <a:off x="10564743" y="3367659"/>
            <a:ext cx="1263267" cy="1185235"/>
          </a:xfrm>
          <a:prstGeom prst="rect">
            <a:avLst/>
          </a:prstGeom>
          <a:noFill/>
          <a:ln>
            <a:noFill/>
          </a:ln>
        </p:spPr>
      </p:pic>
      <p:pic>
        <p:nvPicPr>
          <p:cNvPr id="287" name="Google Shape;287;p23"/>
          <p:cNvPicPr preferRelativeResize="0"/>
          <p:nvPr/>
        </p:nvPicPr>
        <p:blipFill rotWithShape="1">
          <a:blip r:embed="rId9">
            <a:alphaModFix/>
          </a:blip>
          <a:srcRect b="0" l="0" r="0" t="0"/>
          <a:stretch/>
        </p:blipFill>
        <p:spPr>
          <a:xfrm>
            <a:off x="5142304" y="5783501"/>
            <a:ext cx="2634482" cy="921331"/>
          </a:xfrm>
          <a:prstGeom prst="rect">
            <a:avLst/>
          </a:prstGeom>
          <a:noFill/>
          <a:ln>
            <a:noFill/>
          </a:ln>
        </p:spPr>
      </p:pic>
      <p:pic>
        <p:nvPicPr>
          <p:cNvPr id="288" name="Google Shape;288;p23"/>
          <p:cNvPicPr preferRelativeResize="0"/>
          <p:nvPr/>
        </p:nvPicPr>
        <p:blipFill rotWithShape="1">
          <a:blip r:embed="rId19">
            <a:alphaModFix/>
          </a:blip>
          <a:srcRect b="0" l="0" r="0" t="0"/>
          <a:stretch/>
        </p:blipFill>
        <p:spPr>
          <a:xfrm>
            <a:off x="10551523" y="2145915"/>
            <a:ext cx="1339194" cy="1127505"/>
          </a:xfrm>
          <a:prstGeom prst="rect">
            <a:avLst/>
          </a:prstGeom>
          <a:noFill/>
          <a:ln>
            <a:noFill/>
          </a:ln>
        </p:spPr>
      </p:pic>
      <p:pic>
        <p:nvPicPr>
          <p:cNvPr id="289" name="Google Shape;289;p23"/>
          <p:cNvPicPr preferRelativeResize="0"/>
          <p:nvPr/>
        </p:nvPicPr>
        <p:blipFill rotWithShape="1">
          <a:blip r:embed="rId20">
            <a:alphaModFix/>
          </a:blip>
          <a:srcRect b="0" l="0" r="0" t="0"/>
          <a:stretch/>
        </p:blipFill>
        <p:spPr>
          <a:xfrm>
            <a:off x="187844" y="4501885"/>
            <a:ext cx="3925832" cy="143256"/>
          </a:xfrm>
          <a:prstGeom prst="rect">
            <a:avLst/>
          </a:prstGeom>
          <a:noFill/>
          <a:ln>
            <a:noFill/>
          </a:ln>
        </p:spPr>
      </p:pic>
      <p:pic>
        <p:nvPicPr>
          <p:cNvPr id="290" name="Google Shape;290;p23"/>
          <p:cNvPicPr preferRelativeResize="0"/>
          <p:nvPr/>
        </p:nvPicPr>
        <p:blipFill rotWithShape="1">
          <a:blip r:embed="rId21">
            <a:alphaModFix/>
          </a:blip>
          <a:srcRect b="0" l="0" r="0" t="0"/>
          <a:stretch/>
        </p:blipFill>
        <p:spPr>
          <a:xfrm>
            <a:off x="5267263" y="725301"/>
            <a:ext cx="2362205" cy="1798324"/>
          </a:xfrm>
          <a:prstGeom prst="rect">
            <a:avLst/>
          </a:prstGeom>
          <a:noFill/>
          <a:ln>
            <a:noFill/>
          </a:ln>
        </p:spPr>
      </p:pic>
      <p:pic>
        <p:nvPicPr>
          <p:cNvPr id="291" name="Google Shape;291;p23"/>
          <p:cNvPicPr preferRelativeResize="0"/>
          <p:nvPr/>
        </p:nvPicPr>
        <p:blipFill rotWithShape="1">
          <a:blip r:embed="rId22">
            <a:alphaModFix/>
          </a:blip>
          <a:srcRect b="0" l="0" r="0" t="0"/>
          <a:stretch/>
        </p:blipFill>
        <p:spPr>
          <a:xfrm>
            <a:off x="5289110" y="3956115"/>
            <a:ext cx="2340869" cy="338329"/>
          </a:xfrm>
          <a:prstGeom prst="rect">
            <a:avLst/>
          </a:prstGeom>
          <a:noFill/>
          <a:ln>
            <a:noFill/>
          </a:ln>
        </p:spPr>
      </p:pic>
      <p:pic>
        <p:nvPicPr>
          <p:cNvPr id="292" name="Google Shape;292;p23"/>
          <p:cNvPicPr preferRelativeResize="0"/>
          <p:nvPr/>
        </p:nvPicPr>
        <p:blipFill rotWithShape="1">
          <a:blip r:embed="rId23">
            <a:alphaModFix/>
          </a:blip>
          <a:srcRect b="0" l="0" r="0" t="0"/>
          <a:stretch/>
        </p:blipFill>
        <p:spPr>
          <a:xfrm>
            <a:off x="7848408" y="725301"/>
            <a:ext cx="176784" cy="161544"/>
          </a:xfrm>
          <a:prstGeom prst="rect">
            <a:avLst/>
          </a:prstGeom>
          <a:noFill/>
          <a:ln>
            <a:noFill/>
          </a:ln>
        </p:spPr>
      </p:pic>
      <p:pic>
        <p:nvPicPr>
          <p:cNvPr id="293" name="Google Shape;293;p23"/>
          <p:cNvPicPr preferRelativeResize="0"/>
          <p:nvPr/>
        </p:nvPicPr>
        <p:blipFill rotWithShape="1">
          <a:blip r:embed="rId24">
            <a:alphaModFix/>
          </a:blip>
          <a:srcRect b="0" l="0" r="0" t="0"/>
          <a:stretch/>
        </p:blipFill>
        <p:spPr>
          <a:xfrm>
            <a:off x="8184696" y="688312"/>
            <a:ext cx="176784" cy="1767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nvSpPr>
        <p:spPr>
          <a:xfrm>
            <a:off x="4702752" y="231324"/>
            <a:ext cx="3540702" cy="59593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IN" sz="3200" u="none" cap="none" strike="noStrike">
                <a:solidFill>
                  <a:schemeClr val="dk1"/>
                </a:solidFill>
                <a:latin typeface="Calibri"/>
                <a:ea typeface="Calibri"/>
                <a:cs typeface="Calibri"/>
                <a:sym typeface="Calibri"/>
              </a:rPr>
              <a:t>Overview </a:t>
            </a:r>
            <a:endParaRPr/>
          </a:p>
        </p:txBody>
      </p:sp>
      <p:sp>
        <p:nvSpPr>
          <p:cNvPr id="127" name="Google Shape;127;p3"/>
          <p:cNvSpPr txBox="1"/>
          <p:nvPr/>
        </p:nvSpPr>
        <p:spPr>
          <a:xfrm>
            <a:off x="1092777" y="878692"/>
            <a:ext cx="10006446" cy="5747984"/>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chemeClr val="dk1"/>
              </a:buClr>
              <a:buSzPts val="2000"/>
              <a:buFont typeface="Noto Sans Symbols"/>
              <a:buChar char="∙"/>
            </a:pPr>
            <a:r>
              <a:rPr b="0" i="0" lang="en-IN" sz="2000" u="none" cap="none" strike="noStrike">
                <a:solidFill>
                  <a:schemeClr val="dk1"/>
                </a:solidFill>
                <a:latin typeface="Calibri"/>
                <a:ea typeface="Calibri"/>
                <a:cs typeface="Calibri"/>
                <a:sym typeface="Calibri"/>
              </a:rPr>
              <a:t>Brief Description                                                                                                                               </a:t>
            </a:r>
            <a:r>
              <a:rPr b="0" i="0" lang="en-IN" sz="1600" u="none" cap="none" strike="noStrike">
                <a:solidFill>
                  <a:schemeClr val="dk1"/>
                </a:solidFill>
                <a:latin typeface="Calibri"/>
                <a:ea typeface="Calibri"/>
                <a:cs typeface="Calibri"/>
                <a:sym typeface="Calibri"/>
              </a:rPr>
              <a:t> India's healthcare sector is a crucial area that demands attention to improve the country's present condition. Unfortunately, the current healthcare facilities in India are inadequate for the country's growing population. The existing facilities fall short of the necessary requirements, which highlights the need for an in-depth analysis of the situation. To address this need, our project aims to analyze the country's healthcare requirements by utilizing data from multiple sources, such as Census, Hospitals, Housing, and Government Hospitals. By leveraging these datasets, we hope to develop insights that can contribute towards improving the country's healthcare sector.                                                                                                                           </a:t>
            </a:r>
            <a:r>
              <a:rPr b="0" i="0" lang="en-IN" sz="2000" u="none" cap="none" strike="noStrike">
                <a:solidFill>
                  <a:schemeClr val="dk1"/>
                </a:solidFill>
                <a:latin typeface="Calibri"/>
                <a:ea typeface="Calibri"/>
                <a:cs typeface="Calibri"/>
                <a:sym typeface="Calibri"/>
              </a:rPr>
              <a:t>Business Problem                         							           </a:t>
            </a:r>
            <a:r>
              <a:rPr b="0" i="0" lang="en-IN" sz="1600" u="none" cap="none" strike="noStrike">
                <a:solidFill>
                  <a:schemeClr val="dk1"/>
                </a:solidFill>
                <a:latin typeface="Calibri"/>
                <a:ea typeface="Calibri"/>
                <a:cs typeface="Calibri"/>
                <a:sym typeface="Calibri"/>
              </a:rPr>
              <a:t>1. Identify states with a shortage of hospital beds relative to their population (Beds count)                                                       2. Determine which states have the most urgent need for new hospital installations                                        3.Number of Hospitals required in each state to meet the WHO standards</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txBox="1"/>
          <p:nvPr>
            <p:ph type="title"/>
          </p:nvPr>
        </p:nvSpPr>
        <p:spPr>
          <a:xfrm>
            <a:off x="1419318" y="1302854"/>
            <a:ext cx="7524564" cy="470000"/>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Tools and Technologies Used:</a:t>
            </a:r>
            <a:endParaRPr/>
          </a:p>
        </p:txBody>
      </p:sp>
      <p:sp>
        <p:nvSpPr>
          <p:cNvPr id="133" name="Google Shape;133;p4"/>
          <p:cNvSpPr/>
          <p:nvPr/>
        </p:nvSpPr>
        <p:spPr>
          <a:xfrm>
            <a:off x="2448792" y="24984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grpSp>
        <p:nvGrpSpPr>
          <p:cNvPr id="134" name="Google Shape;134;p4"/>
          <p:cNvGrpSpPr/>
          <p:nvPr/>
        </p:nvGrpSpPr>
        <p:grpSpPr>
          <a:xfrm>
            <a:off x="6810282" y="2498436"/>
            <a:ext cx="2133600" cy="2098964"/>
            <a:chOff x="3851566" y="2955637"/>
            <a:chExt cx="2133600" cy="2098964"/>
          </a:xfrm>
        </p:grpSpPr>
        <p:sp>
          <p:nvSpPr>
            <p:cNvPr id="135" name="Google Shape;135;p4"/>
            <p:cNvSpPr/>
            <p:nvPr/>
          </p:nvSpPr>
          <p:spPr>
            <a:xfrm>
              <a:off x="3851566" y="2955637"/>
              <a:ext cx="2133600" cy="2098964"/>
            </a:xfrm>
            <a:prstGeom prst="roundRect">
              <a:avLst>
                <a:gd fmla="val 1806"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36" name="Google Shape;136;p4"/>
            <p:cNvSpPr txBox="1"/>
            <p:nvPr/>
          </p:nvSpPr>
          <p:spPr>
            <a:xfrm>
              <a:off x="4507599" y="3818996"/>
              <a:ext cx="1016184" cy="44334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t/>
              </a:r>
              <a:endParaRPr b="1" i="0" sz="1600" u="none" cap="none" strike="noStrike">
                <a:solidFill>
                  <a:schemeClr val="dk1"/>
                </a:solidFill>
                <a:latin typeface="Helvetica Neue"/>
                <a:ea typeface="Helvetica Neue"/>
                <a:cs typeface="Helvetica Neue"/>
                <a:sym typeface="Helvetica Neue"/>
              </a:endParaRPr>
            </a:p>
          </p:txBody>
        </p:sp>
      </p:grpSp>
      <p:sp>
        <p:nvSpPr>
          <p:cNvPr id="137" name="Google Shape;137;p4"/>
          <p:cNvSpPr txBox="1"/>
          <p:nvPr/>
        </p:nvSpPr>
        <p:spPr>
          <a:xfrm>
            <a:off x="546295" y="3438119"/>
            <a:ext cx="1016184" cy="44334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t/>
            </a:r>
            <a:endParaRPr b="1" i="0" sz="1600" u="none" cap="none" strike="noStrike">
              <a:solidFill>
                <a:schemeClr val="dk1"/>
              </a:solidFill>
              <a:latin typeface="Helvetica Neue"/>
              <a:ea typeface="Helvetica Neue"/>
              <a:cs typeface="Helvetica Neue"/>
              <a:sym typeface="Helvetica Neue"/>
            </a:endParaRPr>
          </a:p>
        </p:txBody>
      </p:sp>
      <p:pic>
        <p:nvPicPr>
          <p:cNvPr descr="What does the Python logo stand for? - Quora" id="138" name="Google Shape;138;p4"/>
          <p:cNvPicPr preferRelativeResize="0"/>
          <p:nvPr/>
        </p:nvPicPr>
        <p:blipFill rotWithShape="1">
          <a:blip r:embed="rId3">
            <a:alphaModFix/>
          </a:blip>
          <a:srcRect b="0" l="0" r="0" t="0"/>
          <a:stretch/>
        </p:blipFill>
        <p:spPr>
          <a:xfrm>
            <a:off x="2489250" y="2597462"/>
            <a:ext cx="2052684" cy="1972011"/>
          </a:xfrm>
          <a:prstGeom prst="rect">
            <a:avLst/>
          </a:prstGeom>
          <a:noFill/>
          <a:ln>
            <a:noFill/>
          </a:ln>
        </p:spPr>
      </p:pic>
      <p:pic>
        <p:nvPicPr>
          <p:cNvPr descr="File:Jupyter logo.svg - Wikimedia Commons" id="139" name="Google Shape;139;p4"/>
          <p:cNvPicPr preferRelativeResize="0"/>
          <p:nvPr/>
        </p:nvPicPr>
        <p:blipFill rotWithShape="1">
          <a:blip r:embed="rId4">
            <a:alphaModFix/>
          </a:blip>
          <a:srcRect b="0" l="0" r="0" t="0"/>
          <a:stretch/>
        </p:blipFill>
        <p:spPr>
          <a:xfrm>
            <a:off x="7043452" y="2657609"/>
            <a:ext cx="1667259" cy="19397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1276443" y="1460873"/>
            <a:ext cx="7686582" cy="595932"/>
          </a:xfrm>
          <a:prstGeom prst="rect">
            <a:avLst/>
          </a:prstGeom>
          <a:noFill/>
          <a:ln>
            <a:noFill/>
          </a:ln>
        </p:spPr>
        <p:txBody>
          <a:bodyPr anchorCtr="0" anchor="ctr" bIns="45700" lIns="91425" spcFirstLastPara="1" rIns="91425" wrap="square" tIns="45700">
            <a:spAutoFit/>
          </a:bodyPr>
          <a:lstStyle/>
          <a:p>
            <a:pPr indent="0" lvl="0" marL="0" rtl="0" algn="l">
              <a:lnSpc>
                <a:spcPct val="107000"/>
              </a:lnSpc>
              <a:spcBef>
                <a:spcPts val="0"/>
              </a:spcBef>
              <a:spcAft>
                <a:spcPts val="0"/>
              </a:spcAft>
              <a:buClr>
                <a:schemeClr val="dk1"/>
              </a:buClr>
              <a:buSzPts val="3200"/>
              <a:buFont typeface="Calibri"/>
              <a:buNone/>
            </a:pPr>
            <a:r>
              <a:rPr b="1" lang="en-IN" sz="3200">
                <a:latin typeface="Calibri"/>
                <a:ea typeface="Calibri"/>
                <a:cs typeface="Calibri"/>
                <a:sym typeface="Calibri"/>
              </a:rPr>
              <a:t>Libraries/Packages/Features Used:</a:t>
            </a:r>
            <a:endParaRPr/>
          </a:p>
        </p:txBody>
      </p:sp>
      <p:sp>
        <p:nvSpPr>
          <p:cNvPr id="145" name="Google Shape;145;p5"/>
          <p:cNvSpPr/>
          <p:nvPr/>
        </p:nvSpPr>
        <p:spPr>
          <a:xfrm>
            <a:off x="1190625" y="2390775"/>
            <a:ext cx="9372600" cy="221599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b="0" i="0" lang="en-IN" sz="2400" u="none" cap="none" strike="noStrike">
                <a:solidFill>
                  <a:schemeClr val="dk1"/>
                </a:solidFill>
                <a:latin typeface="Calibri"/>
                <a:ea typeface="Calibri"/>
                <a:cs typeface="Calibri"/>
                <a:sym typeface="Calibri"/>
              </a:rPr>
              <a:t>Pandas</a:t>
            </a:r>
            <a:endParaRPr/>
          </a:p>
          <a:p>
            <a:pPr indent="-285750" lvl="0" marL="285750" marR="0" rtl="0" algn="l">
              <a:spcBef>
                <a:spcPts val="0"/>
              </a:spcBef>
              <a:spcAft>
                <a:spcPts val="0"/>
              </a:spcAft>
              <a:buClr>
                <a:schemeClr val="dk1"/>
              </a:buClr>
              <a:buSzPts val="2400"/>
              <a:buFont typeface="Noto Sans Symbols"/>
              <a:buChar char="❑"/>
            </a:pPr>
            <a:r>
              <a:rPr b="0" i="0" lang="en-IN" sz="2400" u="none" cap="none" strike="noStrike">
                <a:solidFill>
                  <a:schemeClr val="dk1"/>
                </a:solidFill>
                <a:latin typeface="Calibri"/>
                <a:ea typeface="Calibri"/>
                <a:cs typeface="Calibri"/>
                <a:sym typeface="Calibri"/>
              </a:rPr>
              <a:t>Numpy</a:t>
            </a:r>
            <a:endParaRPr b="0" i="0" sz="24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Noto Sans Symbols"/>
              <a:buChar char="❑"/>
            </a:pPr>
            <a:r>
              <a:rPr b="0" i="0" lang="en-IN" sz="2400" u="none" cap="none" strike="noStrike">
                <a:solidFill>
                  <a:schemeClr val="dk1"/>
                </a:solidFill>
                <a:latin typeface="Calibri"/>
                <a:ea typeface="Calibri"/>
                <a:cs typeface="Calibri"/>
                <a:sym typeface="Calibri"/>
              </a:rPr>
              <a:t>Seaborn</a:t>
            </a:r>
            <a:endParaRPr/>
          </a:p>
          <a:p>
            <a:pPr indent="-285750" lvl="0" marL="285750" marR="0" rtl="0" algn="l">
              <a:spcBef>
                <a:spcPts val="0"/>
              </a:spcBef>
              <a:spcAft>
                <a:spcPts val="0"/>
              </a:spcAft>
              <a:buClr>
                <a:schemeClr val="dk1"/>
              </a:buClr>
              <a:buSzPts val="2400"/>
              <a:buFont typeface="Noto Sans Symbols"/>
              <a:buChar char="❑"/>
            </a:pPr>
            <a:r>
              <a:rPr b="0" i="0" lang="en-IN" sz="2400" u="none" cap="none" strike="noStrike">
                <a:solidFill>
                  <a:schemeClr val="dk1"/>
                </a:solidFill>
                <a:latin typeface="Calibri"/>
                <a:ea typeface="Calibri"/>
                <a:cs typeface="Calibri"/>
                <a:sym typeface="Calibri"/>
              </a:rPr>
              <a:t>Matplotlib</a:t>
            </a:r>
            <a:endParaRPr/>
          </a:p>
          <a:p>
            <a:pPr indent="-285750" lvl="0" marL="285750" marR="0" rtl="0" algn="l">
              <a:spcBef>
                <a:spcPts val="0"/>
              </a:spcBef>
              <a:spcAft>
                <a:spcPts val="0"/>
              </a:spcAft>
              <a:buClr>
                <a:schemeClr val="dk1"/>
              </a:buClr>
              <a:buSzPts val="2400"/>
              <a:buFont typeface="Noto Sans Symbols"/>
              <a:buChar char="❑"/>
            </a:pPr>
            <a:r>
              <a:rPr b="0" i="0" lang="en-IN" sz="2400" u="none" cap="none" strike="noStrike">
                <a:solidFill>
                  <a:schemeClr val="dk1"/>
                </a:solidFill>
                <a:latin typeface="Calibri"/>
                <a:ea typeface="Calibri"/>
                <a:cs typeface="Calibri"/>
                <a:sym typeface="Calibri"/>
              </a:rPr>
              <a:t>GeoPandas</a:t>
            </a:r>
            <a:endParaRPr b="0" i="0" sz="2400" u="none" cap="none" strike="noStrike">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46" name="Google Shape;146;p5"/>
          <p:cNvPicPr preferRelativeResize="0"/>
          <p:nvPr/>
        </p:nvPicPr>
        <p:blipFill rotWithShape="1">
          <a:blip r:embed="rId3">
            <a:alphaModFix/>
          </a:blip>
          <a:srcRect b="0" l="0" r="0" t="0"/>
          <a:stretch/>
        </p:blipFill>
        <p:spPr>
          <a:xfrm>
            <a:off x="9648825" y="1564681"/>
            <a:ext cx="2543175" cy="1800225"/>
          </a:xfrm>
          <a:prstGeom prst="rect">
            <a:avLst/>
          </a:prstGeom>
          <a:noFill/>
          <a:ln>
            <a:noFill/>
          </a:ln>
        </p:spPr>
      </p:pic>
      <p:pic>
        <p:nvPicPr>
          <p:cNvPr id="147" name="Google Shape;147;p5"/>
          <p:cNvPicPr preferRelativeResize="0"/>
          <p:nvPr/>
        </p:nvPicPr>
        <p:blipFill rotWithShape="1">
          <a:blip r:embed="rId4">
            <a:alphaModFix/>
          </a:blip>
          <a:srcRect b="0" l="0" r="0" t="0"/>
          <a:stretch/>
        </p:blipFill>
        <p:spPr>
          <a:xfrm>
            <a:off x="7067549" y="5432860"/>
            <a:ext cx="4867276" cy="981075"/>
          </a:xfrm>
          <a:prstGeom prst="rect">
            <a:avLst/>
          </a:prstGeom>
          <a:noFill/>
          <a:ln>
            <a:noFill/>
          </a:ln>
        </p:spPr>
      </p:pic>
      <p:pic>
        <p:nvPicPr>
          <p:cNvPr id="148" name="Google Shape;148;p5"/>
          <p:cNvPicPr preferRelativeResize="0"/>
          <p:nvPr/>
        </p:nvPicPr>
        <p:blipFill rotWithShape="1">
          <a:blip r:embed="rId5">
            <a:alphaModFix/>
          </a:blip>
          <a:srcRect b="8775" l="20033" r="22727" t="4014"/>
          <a:stretch/>
        </p:blipFill>
        <p:spPr>
          <a:xfrm>
            <a:off x="7067549" y="3700063"/>
            <a:ext cx="1619251" cy="1428750"/>
          </a:xfrm>
          <a:prstGeom prst="rect">
            <a:avLst/>
          </a:prstGeom>
          <a:noFill/>
          <a:ln>
            <a:noFill/>
          </a:ln>
        </p:spPr>
      </p:pic>
      <p:pic>
        <p:nvPicPr>
          <p:cNvPr id="149" name="Google Shape;149;p5"/>
          <p:cNvPicPr preferRelativeResize="0"/>
          <p:nvPr/>
        </p:nvPicPr>
        <p:blipFill rotWithShape="1">
          <a:blip r:embed="rId6">
            <a:alphaModFix/>
          </a:blip>
          <a:srcRect b="0" l="0" r="0" t="0"/>
          <a:stretch/>
        </p:blipFill>
        <p:spPr>
          <a:xfrm>
            <a:off x="8824837" y="3700063"/>
            <a:ext cx="3190875" cy="1428750"/>
          </a:xfrm>
          <a:prstGeom prst="rect">
            <a:avLst/>
          </a:prstGeom>
          <a:noFill/>
          <a:ln>
            <a:noFill/>
          </a:ln>
        </p:spPr>
      </p:pic>
      <p:pic>
        <p:nvPicPr>
          <p:cNvPr id="150" name="Google Shape;150;p5"/>
          <p:cNvPicPr preferRelativeResize="0"/>
          <p:nvPr/>
        </p:nvPicPr>
        <p:blipFill rotWithShape="1">
          <a:blip r:embed="rId7">
            <a:alphaModFix/>
          </a:blip>
          <a:srcRect b="0" l="0" r="0" t="0"/>
          <a:stretch/>
        </p:blipFill>
        <p:spPr>
          <a:xfrm>
            <a:off x="7643737" y="1061135"/>
            <a:ext cx="1952625" cy="23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6"/>
          <p:cNvSpPr txBox="1"/>
          <p:nvPr/>
        </p:nvSpPr>
        <p:spPr>
          <a:xfrm>
            <a:off x="1291069" y="1214997"/>
            <a:ext cx="5213639"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Headline Statistics (1/2):</a:t>
            </a:r>
            <a:endParaRPr/>
          </a:p>
        </p:txBody>
      </p:sp>
      <p:sp>
        <p:nvSpPr>
          <p:cNvPr id="156" name="Google Shape;156;p6"/>
          <p:cNvSpPr txBox="1"/>
          <p:nvPr/>
        </p:nvSpPr>
        <p:spPr>
          <a:xfrm>
            <a:off x="2388609" y="2648497"/>
            <a:ext cx="4886325" cy="126464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Lines of Codes (LoC/KLoC) : 290</a:t>
            </a:r>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Total number of functions :50</a:t>
            </a:r>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Number of built-in functions used :42</a:t>
            </a:r>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Number of user-defined functions used :8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txBox="1"/>
          <p:nvPr/>
        </p:nvSpPr>
        <p:spPr>
          <a:xfrm>
            <a:off x="1291070" y="1214997"/>
            <a:ext cx="4631748"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Headline Statistics (2/2):</a:t>
            </a:r>
            <a:endParaRPr/>
          </a:p>
        </p:txBody>
      </p:sp>
      <p:sp>
        <p:nvSpPr>
          <p:cNvPr id="162" name="Google Shape;162;p7"/>
          <p:cNvSpPr txBox="1"/>
          <p:nvPr/>
        </p:nvSpPr>
        <p:spPr>
          <a:xfrm>
            <a:off x="2388609" y="2769968"/>
            <a:ext cx="4886325" cy="156100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IDE/Code Editor Used :Jupyter notebook</a:t>
            </a:r>
            <a:endParaRPr/>
          </a:p>
          <a:p>
            <a:pPr indent="-342900" lvl="0" marL="342900" marR="0" rtl="0" algn="l">
              <a:lnSpc>
                <a:spcPct val="107000"/>
              </a:lnSpc>
              <a:spcBef>
                <a:spcPts val="0"/>
              </a:spcBef>
              <a:spcAft>
                <a:spcPts val="0"/>
              </a:spcAft>
              <a:buClr>
                <a:schemeClr val="dk1"/>
              </a:buClr>
              <a:buSzPts val="1800"/>
              <a:buFont typeface="Noto Sans Symbols"/>
              <a:buChar char="∙"/>
            </a:pPr>
            <a:r>
              <a:rPr b="0" i="0" lang="en-IN" sz="1800" u="none" cap="none" strike="noStrike">
                <a:solidFill>
                  <a:schemeClr val="dk1"/>
                </a:solidFill>
                <a:latin typeface="Calibri"/>
                <a:ea typeface="Calibri"/>
                <a:cs typeface="Calibri"/>
                <a:sym typeface="Calibri"/>
              </a:rPr>
              <a:t>Function/Complexity breakdown:</a:t>
            </a:r>
            <a:endParaRPr b="0" i="0" sz="1800" u="none" cap="none" strike="noStrike">
              <a:solidFill>
                <a:schemeClr val="dk1"/>
              </a:solidFill>
              <a:latin typeface="Calibri"/>
              <a:ea typeface="Calibri"/>
              <a:cs typeface="Calibri"/>
              <a:sym typeface="Calibri"/>
            </a:endParaRPr>
          </a:p>
          <a:p>
            <a:pPr indent="-285750" lvl="1" marL="742950" marR="0" rtl="0" algn="l">
              <a:lnSpc>
                <a:spcPct val="107000"/>
              </a:lnSpc>
              <a:spcBef>
                <a:spcPts val="0"/>
              </a:spcBef>
              <a:spcAft>
                <a:spcPts val="0"/>
              </a:spcAft>
              <a:buClr>
                <a:schemeClr val="dk1"/>
              </a:buClr>
              <a:buSzPts val="1800"/>
              <a:buFont typeface="Courier New"/>
              <a:buChar char="o"/>
            </a:pPr>
            <a:r>
              <a:rPr b="1" i="0" lang="en-IN" sz="1800" u="none" cap="none" strike="noStrike">
                <a:solidFill>
                  <a:schemeClr val="dk1"/>
                </a:solidFill>
                <a:latin typeface="Calibri"/>
                <a:ea typeface="Calibri"/>
                <a:cs typeface="Calibri"/>
                <a:sym typeface="Calibri"/>
              </a:rPr>
              <a:t>Simple Implementations </a:t>
            </a:r>
            <a:endParaRPr b="1" i="0" sz="1800" u="none" cap="none" strike="noStrike">
              <a:solidFill>
                <a:schemeClr val="dk1"/>
              </a:solidFill>
              <a:latin typeface="Calibri"/>
              <a:ea typeface="Calibri"/>
              <a:cs typeface="Calibri"/>
              <a:sym typeface="Calibri"/>
            </a:endParaRPr>
          </a:p>
          <a:p>
            <a:pPr indent="-285750" lvl="1" marL="742950" marR="0" rtl="0" algn="l">
              <a:lnSpc>
                <a:spcPct val="107000"/>
              </a:lnSpc>
              <a:spcBef>
                <a:spcPts val="0"/>
              </a:spcBef>
              <a:spcAft>
                <a:spcPts val="0"/>
              </a:spcAft>
              <a:buClr>
                <a:schemeClr val="dk1"/>
              </a:buClr>
              <a:buSzPts val="1800"/>
              <a:buFont typeface="Courier New"/>
              <a:buChar char="o"/>
            </a:pPr>
            <a:r>
              <a:rPr b="0" i="0" lang="en-IN" sz="1800" u="none" cap="none" strike="noStrike">
                <a:solidFill>
                  <a:schemeClr val="dk1"/>
                </a:solidFill>
                <a:latin typeface="Calibri"/>
                <a:ea typeface="Calibri"/>
                <a:cs typeface="Calibri"/>
                <a:sym typeface="Calibri"/>
              </a:rPr>
              <a:t>Intermediate Implementations </a:t>
            </a:r>
            <a:endParaRPr/>
          </a:p>
          <a:p>
            <a:pPr indent="-285750" lvl="1" marL="742950" marR="0" rtl="0" algn="l">
              <a:lnSpc>
                <a:spcPct val="107000"/>
              </a:lnSpc>
              <a:spcBef>
                <a:spcPts val="0"/>
              </a:spcBef>
              <a:spcAft>
                <a:spcPts val="0"/>
              </a:spcAft>
              <a:buClr>
                <a:schemeClr val="dk1"/>
              </a:buClr>
              <a:buSzPts val="1800"/>
              <a:buFont typeface="Courier New"/>
              <a:buChar char="o"/>
            </a:pPr>
            <a:r>
              <a:rPr b="0" i="0" lang="en-IN" sz="1800" u="none" cap="none" strike="noStrike">
                <a:solidFill>
                  <a:schemeClr val="dk1"/>
                </a:solidFill>
                <a:latin typeface="Calibri"/>
                <a:ea typeface="Calibri"/>
                <a:cs typeface="Calibri"/>
                <a:sym typeface="Calibri"/>
              </a:rPr>
              <a:t>Complex Implementations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idx="2" type="body"/>
          </p:nvPr>
        </p:nvSpPr>
        <p:spPr>
          <a:xfrm>
            <a:off x="6248400" y="1697857"/>
            <a:ext cx="5181600" cy="4122567"/>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p>
        </p:txBody>
      </p:sp>
      <p:sp>
        <p:nvSpPr>
          <p:cNvPr id="168" name="Google Shape;168;p8"/>
          <p:cNvSpPr txBox="1"/>
          <p:nvPr/>
        </p:nvSpPr>
        <p:spPr>
          <a:xfrm>
            <a:off x="4962525" y="297966"/>
            <a:ext cx="6490855"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                           General Flow Diagram</a:t>
            </a:r>
            <a:endParaRPr/>
          </a:p>
        </p:txBody>
      </p:sp>
      <p:pic>
        <p:nvPicPr>
          <p:cNvPr id="169" name="Google Shape;169;p8"/>
          <p:cNvPicPr preferRelativeResize="0"/>
          <p:nvPr>
            <p:ph idx="1" type="body"/>
          </p:nvPr>
        </p:nvPicPr>
        <p:blipFill rotWithShape="1">
          <a:blip r:embed="rId3">
            <a:alphaModFix/>
          </a:blip>
          <a:srcRect b="0" l="0" r="0" t="0"/>
          <a:stretch/>
        </p:blipFill>
        <p:spPr>
          <a:xfrm>
            <a:off x="471055" y="1326017"/>
            <a:ext cx="10982325" cy="54272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9"/>
          <p:cNvPicPr preferRelativeResize="0"/>
          <p:nvPr>
            <p:ph idx="1" type="body"/>
          </p:nvPr>
        </p:nvPicPr>
        <p:blipFill rotWithShape="1">
          <a:blip r:embed="rId3">
            <a:alphaModFix/>
          </a:blip>
          <a:srcRect b="0" l="0" r="0" t="0"/>
          <a:stretch/>
        </p:blipFill>
        <p:spPr>
          <a:xfrm>
            <a:off x="895234" y="2352521"/>
            <a:ext cx="5381625" cy="2813358"/>
          </a:xfrm>
          <a:prstGeom prst="rect">
            <a:avLst/>
          </a:prstGeom>
          <a:noFill/>
          <a:ln>
            <a:noFill/>
          </a:ln>
        </p:spPr>
      </p:pic>
      <p:sp>
        <p:nvSpPr>
          <p:cNvPr id="175" name="Google Shape;175;p9"/>
          <p:cNvSpPr txBox="1"/>
          <p:nvPr/>
        </p:nvSpPr>
        <p:spPr>
          <a:xfrm>
            <a:off x="2419350" y="663410"/>
            <a:ext cx="8458200" cy="595932"/>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chemeClr val="dk1"/>
              </a:buClr>
              <a:buSzPts val="3200"/>
              <a:buFont typeface="Calibri"/>
              <a:buNone/>
            </a:pPr>
            <a:r>
              <a:rPr b="1" i="0" lang="en-IN" sz="3200" u="none" cap="none" strike="noStrike">
                <a:solidFill>
                  <a:schemeClr val="dk1"/>
                </a:solidFill>
                <a:latin typeface="Calibri"/>
                <a:ea typeface="Calibri"/>
                <a:cs typeface="Calibri"/>
                <a:sym typeface="Calibri"/>
              </a:rPr>
              <a:t>Pre Processing-Filling missing data in Census</a:t>
            </a:r>
            <a:endParaRPr/>
          </a:p>
        </p:txBody>
      </p:sp>
      <p:pic>
        <p:nvPicPr>
          <p:cNvPr descr="https://lh6.googleusercontent.com/oi5emNj8_BR_qMt-Md18atMtyE0YXFw_hnNOP0MOZwTOBLq7FkOs3N6fnYcoEtUPZ-J8KUr1AMaSnDGmIWH_onewE1MoDaYDiRQXht7RtW-fZleT1kWDPRznMhxj7vA_rpl9ioal7BSxVOSL_fpFz-6D2mjUNaIrSyP1W4ewOHiN9hjHlIrqdYRtqx2EkNiV=s2048" id="176" name="Google Shape;176;p9"/>
          <p:cNvPicPr preferRelativeResize="0"/>
          <p:nvPr>
            <p:ph idx="2" type="body"/>
          </p:nvPr>
        </p:nvPicPr>
        <p:blipFill rotWithShape="1">
          <a:blip r:embed="rId4">
            <a:alphaModFix/>
          </a:blip>
          <a:srcRect b="0" l="0" r="0" t="0"/>
          <a:stretch/>
        </p:blipFill>
        <p:spPr>
          <a:xfrm>
            <a:off x="6381633" y="1698625"/>
            <a:ext cx="4915133" cy="412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2022-12-05T10:10:22Z</dcterms:created>
  <dc:creator>Angel Jackson</dc:creator>
</cp:coreProperties>
</file>